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7A09"/>
    <a:srgbClr val="C53007"/>
    <a:srgbClr val="BF480D"/>
    <a:srgbClr val="C8A704"/>
    <a:srgbClr val="E6A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01" y="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F76DF26-A316-6BD3-F2CE-0D5F8F1F96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302FEEF0-7B9E-9FAD-D8E0-B611B3357A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E19196A-09B8-AA65-DB2A-255C8B62A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34D41-B748-48F4-9C80-7CFCBB576BA7}" type="datetimeFigureOut">
              <a:rPr lang="hu-HU" smtClean="0"/>
              <a:t>2025. 09. 22.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5236880-BA22-2683-D71A-157A72809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D0B1021-2303-F327-1828-741EC2A37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8F96-B34B-4763-8939-87408C8AC20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64349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12A1A4E-A5F0-E885-CDFE-FF5E99668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045039B0-6DFB-A97F-A463-ACEE0F7C62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8FAFD15-475B-B24F-80E3-84785925B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34D41-B748-48F4-9C80-7CFCBB576BA7}" type="datetimeFigureOut">
              <a:rPr lang="hu-HU" smtClean="0"/>
              <a:t>2025. 09. 22.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80A2417-3974-6EE9-8F22-5E20982EF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279A5ED-4137-63FE-28C5-0CD264CE7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8F96-B34B-4763-8939-87408C8AC20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60456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391B4B0E-D899-6669-50D0-95D0AC604F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CCAF339D-3846-2454-E20E-3DA0E8315D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CDC22AE-06AC-58AF-82C1-546A15B03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34D41-B748-48F4-9C80-7CFCBB576BA7}" type="datetimeFigureOut">
              <a:rPr lang="hu-HU" smtClean="0"/>
              <a:t>2025. 09. 22.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BB4EDCF-9590-FF3A-F77A-B0F23EE6D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292EE624-9EC4-BDF5-A8A4-F3EBBFA3C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8F96-B34B-4763-8939-87408C8AC20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16324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9A54A4C-0EF1-0FDC-0261-05A5C63D9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62F1DE8-5624-C565-1311-FEEB4BD0F7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DB769CD-89D8-FB5F-E239-27EC261E9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34D41-B748-48F4-9C80-7CFCBB576BA7}" type="datetimeFigureOut">
              <a:rPr lang="hu-HU" smtClean="0"/>
              <a:t>2025. 09. 22.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6C2F6C8-1B00-E8F0-0958-BE4E4979F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262041B8-DD24-42A6-25AE-B4BDE7C53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8F96-B34B-4763-8939-87408C8AC20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21031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62E7598-706D-D4E3-E404-131D58372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3E6CD39D-08DC-3C89-32DB-7D9160B75C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DA875B9-C835-32D7-0F8C-5D6D60EF6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34D41-B748-48F4-9C80-7CFCBB576BA7}" type="datetimeFigureOut">
              <a:rPr lang="hu-HU" smtClean="0"/>
              <a:t>2025. 09. 22.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630E6AA-8907-3009-B16C-23292C678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FA36665-2D25-5630-D4B4-9F6115CC3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8F96-B34B-4763-8939-87408C8AC20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15875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78B50A7-5FAE-8698-3DBA-F83B62055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C81BEBE-1C56-E943-F0A9-B9F243313D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B073FBA3-D47F-07F9-A155-7D6419D2FC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5B443E48-E4C7-334C-5137-5F0442855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34D41-B748-48F4-9C80-7CFCBB576BA7}" type="datetimeFigureOut">
              <a:rPr lang="hu-HU" smtClean="0"/>
              <a:t>2025. 09. 22.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E4B87ACC-C6F7-B017-8669-F8CBFE4D9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6A23DA1C-8CBD-C271-8AB0-F9D3D97BD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8F96-B34B-4763-8939-87408C8AC20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839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464BFC6-C7F8-A841-7EB4-6935CB140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207BEF3D-2CBD-5C7D-C724-9C727D20A9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2A1CC9BF-7AEA-14A4-9F9F-A5B100696F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0268AB49-ACDF-F1A3-803A-6351D4ECA4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5667719C-2345-29DB-3547-41CC55AA10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F43A7D48-C998-5763-CCD6-F6938B8C8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34D41-B748-48F4-9C80-7CFCBB576BA7}" type="datetimeFigureOut">
              <a:rPr lang="hu-HU" smtClean="0"/>
              <a:t>2025. 09. 22.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E81FA5BD-02A5-91D6-6D53-DA3F8C99B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C614AC7B-6DB6-3904-2F1E-D7048039E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8F96-B34B-4763-8939-87408C8AC20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53448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0DA68BC-6447-FC1E-061E-9DE0ED09F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EF1E001B-378E-0F52-F307-01465EC38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34D41-B748-48F4-9C80-7CFCBB576BA7}" type="datetimeFigureOut">
              <a:rPr lang="hu-HU" smtClean="0"/>
              <a:t>2025. 09. 22.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92BF6534-6A7D-5BA6-323C-AAE7631D5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659F573F-90C8-7624-C654-B743F52BF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8F96-B34B-4763-8939-87408C8AC20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98243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C8D8C2FF-114C-C3F6-87FD-F0418372D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34D41-B748-48F4-9C80-7CFCBB576BA7}" type="datetimeFigureOut">
              <a:rPr lang="hu-HU" smtClean="0"/>
              <a:t>2025. 09. 22.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C5198BAD-E7EA-1AA8-AB51-315FBF4A5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BA1A2899-1DAE-0136-AD92-2579A6850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8F96-B34B-4763-8939-87408C8AC20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11945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448A895-009B-5774-0871-095F12AE5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DF0F606-D20C-05EF-D636-1A8E49B6E8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691F10AE-2290-A636-F4FC-7EC7C549A0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2AD2B768-1109-3BF7-B2F6-88E398C83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34D41-B748-48F4-9C80-7CFCBB576BA7}" type="datetimeFigureOut">
              <a:rPr lang="hu-HU" smtClean="0"/>
              <a:t>2025. 09. 22.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749ACC4B-CAA6-151A-970D-1482C2094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46C08925-846C-219F-76DE-13B0945DB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8F96-B34B-4763-8939-87408C8AC20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77935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7F81C32-A401-D891-22C3-8DE042FF9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BC65361E-CE40-301C-E11E-8619D13505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34A38AFA-8D91-37BE-25E3-2B8CA445E7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8B6BFBE6-E599-CF39-7A4E-DBE432945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34D41-B748-48F4-9C80-7CFCBB576BA7}" type="datetimeFigureOut">
              <a:rPr lang="hu-HU" smtClean="0"/>
              <a:t>2025. 09. 22.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52BAF02F-89A3-089D-59AA-855DF599E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E375B29C-F64A-9E1E-878F-798DE2140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8F96-B34B-4763-8939-87408C8AC20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24353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EACDE710-97DC-FC48-4A40-D510BAB29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A2F63086-3F2F-0EAF-B211-D8821EBB11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C60688F-85EF-DB45-C854-A996813909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734D41-B748-48F4-9C80-7CFCBB576BA7}" type="datetimeFigureOut">
              <a:rPr lang="hu-HU" smtClean="0"/>
              <a:t>2025. 09. 22.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B4E0D24-9893-DF2E-9C2B-6968052861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D7F9121-BFFC-04AA-2D1E-26EFFAD6FE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638F96-B34B-4763-8939-87408C8AC20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76254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7109790-59F1-4C40-341A-C5AE9AF4C15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hu-HU" b="1" dirty="0">
                <a:solidFill>
                  <a:srgbClr val="F77A09"/>
                </a:solidFill>
              </a:rPr>
              <a:t>Kis kezek – nagy algoritmusok: MI az óvodai nevelésben</a:t>
            </a:r>
            <a:endParaRPr lang="hu-HU" dirty="0">
              <a:solidFill>
                <a:srgbClr val="F77A09"/>
              </a:solidFill>
            </a:endParaRP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16BE13BD-0873-26D5-F81C-170F15DF27E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>
                <a:solidFill>
                  <a:schemeClr val="accent5">
                    <a:lumMod val="50000"/>
                  </a:schemeClr>
                </a:solidFill>
              </a:rPr>
              <a:t>Hogyan lehet a mesterséges intelligenciát gyermekközpontúan, pedagógiai értékek mentén használni?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6292CB33-BAC5-0632-25C2-7663C9330E7A}"/>
              </a:ext>
            </a:extLst>
          </p:cNvPr>
          <p:cNvSpPr txBox="1"/>
          <p:nvPr/>
        </p:nvSpPr>
        <p:spPr>
          <a:xfrm>
            <a:off x="4313941" y="5916304"/>
            <a:ext cx="35641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dirty="0">
                <a:solidFill>
                  <a:srgbClr val="00B0F0"/>
                </a:solidFill>
              </a:rPr>
              <a:t>e-mail: okosovoda@okosovoda.com</a:t>
            </a:r>
          </a:p>
          <a:p>
            <a:pPr algn="ctr"/>
            <a:r>
              <a:rPr lang="hu-HU" dirty="0">
                <a:solidFill>
                  <a:srgbClr val="00B0F0"/>
                </a:solidFill>
              </a:rPr>
              <a:t>web: www.okosovoda.com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0C558B45-DAA7-C53F-7B67-9FE8D5ECE8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2049" y="119417"/>
            <a:ext cx="1889076" cy="1889076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40FFCB1E-C2FE-4E85-382A-C145248676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9076" cy="188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769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704C7E98-297D-1EFF-398D-0F5037114F09}"/>
              </a:ext>
            </a:extLst>
          </p:cNvPr>
          <p:cNvSpPr txBox="1"/>
          <p:nvPr/>
        </p:nvSpPr>
        <p:spPr>
          <a:xfrm>
            <a:off x="2088108" y="518614"/>
            <a:ext cx="18921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/>
              <a:t> </a:t>
            </a:r>
            <a:r>
              <a:rPr lang="hu-HU" sz="2400" b="1" dirty="0">
                <a:solidFill>
                  <a:srgbClr val="F77A09"/>
                </a:solidFill>
              </a:rPr>
              <a:t>Kiindulópont</a:t>
            </a:r>
            <a:endParaRPr lang="hu-HU" sz="2400" dirty="0">
              <a:solidFill>
                <a:srgbClr val="F77A09"/>
              </a:solidFill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442177EE-A916-69CC-7947-329E5F051DD3}"/>
              </a:ext>
            </a:extLst>
          </p:cNvPr>
          <p:cNvSpPr txBox="1"/>
          <p:nvPr/>
        </p:nvSpPr>
        <p:spPr>
          <a:xfrm>
            <a:off x="1554709" y="2093084"/>
            <a:ext cx="539882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accent5">
                    <a:lumMod val="50000"/>
                  </a:schemeClr>
                </a:solidFill>
              </a:rPr>
              <a:t>Az óvodáskor a </a:t>
            </a:r>
            <a:r>
              <a:rPr lang="hu-HU" sz="2000" b="1" dirty="0">
                <a:solidFill>
                  <a:schemeClr val="accent5">
                    <a:lumMod val="50000"/>
                  </a:schemeClr>
                </a:solidFill>
              </a:rPr>
              <a:t>játék és felfedezés időszaka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hu-HU" sz="2000" dirty="0">
              <a:solidFill>
                <a:schemeClr val="accent5">
                  <a:lumMod val="50000"/>
                </a:schemeClr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accent5">
                    <a:lumMod val="50000"/>
                  </a:schemeClr>
                </a:solidFill>
              </a:rPr>
              <a:t>A digitális világ azonban már itt van: mesélő robotok, interaktív táblák, algoritmusok által ajánlott tartalmak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hu-HU" sz="2000" dirty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chemeClr val="accent5">
                    <a:lumMod val="50000"/>
                  </a:schemeClr>
                </a:solidFill>
              </a:rPr>
              <a:t>Kérdés:</a:t>
            </a:r>
            <a:r>
              <a:rPr lang="hu-HU" sz="2000" dirty="0">
                <a:solidFill>
                  <a:schemeClr val="accent5">
                    <a:lumMod val="50000"/>
                  </a:schemeClr>
                </a:solidFill>
              </a:rPr>
              <a:t> Hogyan segíthetjük a gyermekeket eligazodni ebben</a:t>
            </a: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593F920F-8D41-E3F3-984B-2B362E953E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2049" y="119417"/>
            <a:ext cx="1889076" cy="1889076"/>
          </a:xfrm>
          <a:prstGeom prst="rect">
            <a:avLst/>
          </a:prstGeom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1B70F024-8D92-8E78-D56A-19E2ACF290F8}"/>
              </a:ext>
            </a:extLst>
          </p:cNvPr>
          <p:cNvSpPr txBox="1"/>
          <p:nvPr/>
        </p:nvSpPr>
        <p:spPr>
          <a:xfrm>
            <a:off x="4313941" y="5916304"/>
            <a:ext cx="35641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dirty="0">
                <a:solidFill>
                  <a:srgbClr val="00B0F0"/>
                </a:solidFill>
              </a:rPr>
              <a:t>e-mail: okosovoda@okosovoda.com</a:t>
            </a:r>
          </a:p>
          <a:p>
            <a:pPr algn="ctr"/>
            <a:r>
              <a:rPr lang="hu-HU" dirty="0">
                <a:solidFill>
                  <a:srgbClr val="00B0F0"/>
                </a:solidFill>
              </a:rPr>
              <a:t>web: www.okosovoda.com</a:t>
            </a:r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82D4B1E3-4939-39CB-A4D4-DBD0C43EEA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948" y="2093084"/>
            <a:ext cx="4565177" cy="3043451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31CBBF87-8A14-58E7-E92B-9075FFAA74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9076" cy="188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239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8AC41-4276-45C0-39F7-B5B647E7B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72566BC1-BC5D-CC40-82FC-2C19A8A56559}"/>
              </a:ext>
            </a:extLst>
          </p:cNvPr>
          <p:cNvSpPr txBox="1"/>
          <p:nvPr/>
        </p:nvSpPr>
        <p:spPr>
          <a:xfrm>
            <a:off x="2088108" y="518614"/>
            <a:ext cx="3843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>
                <a:solidFill>
                  <a:srgbClr val="F77A09"/>
                </a:solidFill>
              </a:rPr>
              <a:t> Az óvodapedagógus szerepe</a:t>
            </a:r>
            <a:endParaRPr lang="hu-HU" sz="2400" dirty="0">
              <a:solidFill>
                <a:srgbClr val="F77A09"/>
              </a:solidFill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F0E9321A-A49A-681C-7387-6DF276EC6346}"/>
              </a:ext>
            </a:extLst>
          </p:cNvPr>
          <p:cNvSpPr txBox="1"/>
          <p:nvPr/>
        </p:nvSpPr>
        <p:spPr>
          <a:xfrm>
            <a:off x="1595651" y="2008493"/>
            <a:ext cx="469292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accent5">
                    <a:lumMod val="50000"/>
                  </a:schemeClr>
                </a:solidFill>
              </a:rPr>
              <a:t>Az óvodapedagógus a </a:t>
            </a:r>
            <a:r>
              <a:rPr lang="hu-HU" sz="2000" b="1" dirty="0">
                <a:solidFill>
                  <a:schemeClr val="accent5">
                    <a:lumMod val="50000"/>
                  </a:schemeClr>
                </a:solidFill>
              </a:rPr>
              <a:t>mediátor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hu-HU" sz="2000" dirty="0">
              <a:solidFill>
                <a:schemeClr val="accent5">
                  <a:lumMod val="50000"/>
                </a:schemeClr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accent5">
                    <a:lumMod val="50000"/>
                  </a:schemeClr>
                </a:solidFill>
              </a:rPr>
              <a:t>Nem a technológia, hanem a </a:t>
            </a:r>
            <a:r>
              <a:rPr lang="hu-HU" sz="2000" b="1" dirty="0">
                <a:solidFill>
                  <a:schemeClr val="accent5">
                    <a:lumMod val="50000"/>
                  </a:schemeClr>
                </a:solidFill>
              </a:rPr>
              <a:t>gyermek van a középpontban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hu-HU" sz="2000" dirty="0">
              <a:solidFill>
                <a:schemeClr val="accent5">
                  <a:lumMod val="50000"/>
                </a:schemeClr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accent5">
                    <a:lumMod val="50000"/>
                  </a:schemeClr>
                </a:solidFill>
              </a:rPr>
              <a:t>Az MI csak </a:t>
            </a:r>
            <a:r>
              <a:rPr lang="hu-HU" sz="2000" b="1" dirty="0">
                <a:solidFill>
                  <a:schemeClr val="accent5">
                    <a:lumMod val="50000"/>
                  </a:schemeClr>
                </a:solidFill>
              </a:rPr>
              <a:t>eszköz</a:t>
            </a:r>
            <a:r>
              <a:rPr lang="hu-HU" sz="2000" dirty="0">
                <a:solidFill>
                  <a:schemeClr val="accent5">
                    <a:lumMod val="50000"/>
                  </a:schemeClr>
                </a:solidFill>
              </a:rPr>
              <a:t>, amelyet pedagógiai értelmezés kísér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4740FC47-5E06-7EA6-87C1-608E3BA81C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2049" y="119417"/>
            <a:ext cx="1889076" cy="1889076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04DFD9D0-EBC0-DE05-44F9-FA77BA85CF91}"/>
              </a:ext>
            </a:extLst>
          </p:cNvPr>
          <p:cNvSpPr txBox="1"/>
          <p:nvPr/>
        </p:nvSpPr>
        <p:spPr>
          <a:xfrm>
            <a:off x="4313941" y="5916304"/>
            <a:ext cx="35641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dirty="0">
                <a:solidFill>
                  <a:srgbClr val="00B0F0"/>
                </a:solidFill>
              </a:rPr>
              <a:t>e-mail: okosovoda@okosovoda.com</a:t>
            </a:r>
          </a:p>
          <a:p>
            <a:pPr algn="ctr"/>
            <a:r>
              <a:rPr lang="hu-HU" dirty="0">
                <a:solidFill>
                  <a:srgbClr val="00B0F0"/>
                </a:solidFill>
              </a:rPr>
              <a:t>web: www.okosovoda.com</a:t>
            </a: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8B5E7AFA-33A8-1BD7-4DC0-6A5EFDCFF7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006" y="2008493"/>
            <a:ext cx="4664126" cy="3109417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0D01BD53-5856-3D32-82F0-6D2202BB27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9076" cy="188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843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F4AC75-7C04-118C-E77B-6F25FA146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3F71308E-D65C-C975-6C00-F5593627AD78}"/>
              </a:ext>
            </a:extLst>
          </p:cNvPr>
          <p:cNvSpPr txBox="1"/>
          <p:nvPr/>
        </p:nvSpPr>
        <p:spPr>
          <a:xfrm>
            <a:off x="2088108" y="518614"/>
            <a:ext cx="2271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>
                <a:solidFill>
                  <a:srgbClr val="F77A09"/>
                </a:solidFill>
              </a:rPr>
              <a:t>Gyakorlati példa</a:t>
            </a:r>
            <a:endParaRPr lang="hu-HU" sz="2400" dirty="0">
              <a:solidFill>
                <a:srgbClr val="F77A09"/>
              </a:solidFill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FF8B4DF8-A259-F272-B4E8-3FB22E3A38AE}"/>
              </a:ext>
            </a:extLst>
          </p:cNvPr>
          <p:cNvSpPr txBox="1"/>
          <p:nvPr/>
        </p:nvSpPr>
        <p:spPr>
          <a:xfrm>
            <a:off x="1616123" y="2005081"/>
            <a:ext cx="614263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solidFill>
                  <a:schemeClr val="accent5">
                    <a:lumMod val="50000"/>
                  </a:schemeClr>
                </a:solidFill>
              </a:rPr>
              <a:t>Bee-Bot robot</a:t>
            </a:r>
            <a:r>
              <a:rPr lang="hu-HU" sz="2000" dirty="0">
                <a:solidFill>
                  <a:schemeClr val="accent5">
                    <a:lumMod val="50000"/>
                  </a:schemeClr>
                </a:solidFill>
              </a:rPr>
              <a:t> – játékos programozás</a:t>
            </a:r>
            <a:br>
              <a:rPr lang="hu-HU" sz="2000" dirty="0">
                <a:solidFill>
                  <a:schemeClr val="accent5">
                    <a:lumMod val="50000"/>
                  </a:schemeClr>
                </a:solidFill>
              </a:rPr>
            </a:br>
            <a:endParaRPr lang="hu-HU" sz="20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hu-HU" sz="2000" dirty="0">
                <a:solidFill>
                  <a:schemeClr val="accent5">
                    <a:lumMod val="50000"/>
                  </a:schemeClr>
                </a:solidFill>
              </a:rPr>
              <a:t>fejleszti a problémamegoldást, együttműködést, térbeli tájékozódást</a:t>
            </a:r>
          </a:p>
          <a:p>
            <a:pPr lvl="0"/>
            <a:endParaRPr lang="hu-HU" sz="2000" dirty="0">
              <a:solidFill>
                <a:schemeClr val="accent5">
                  <a:lumMod val="50000"/>
                </a:schemeClr>
              </a:solidFill>
            </a:endParaRPr>
          </a:p>
          <a:p>
            <a:pPr lvl="0"/>
            <a:r>
              <a:rPr lang="hu-HU" sz="2000" dirty="0">
                <a:solidFill>
                  <a:schemeClr val="accent5">
                    <a:lumMod val="50000"/>
                  </a:schemeClr>
                </a:solidFill>
              </a:rPr>
              <a:t>Lényeg: az eszköz nem önmagában fontos, hanem </a:t>
            </a:r>
            <a:r>
              <a:rPr lang="hu-HU" sz="2000" b="1" dirty="0">
                <a:solidFill>
                  <a:schemeClr val="accent5">
                    <a:lumMod val="50000"/>
                  </a:schemeClr>
                </a:solidFill>
              </a:rPr>
              <a:t>közösségi élményként</a:t>
            </a:r>
            <a:endParaRPr lang="hu-HU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26" name="Picture 2" descr="Bee-Bot Méhecske">
            <a:extLst>
              <a:ext uri="{FF2B5EF4-FFF2-40B4-BE49-F238E27FC236}">
                <a16:creationId xmlns:a16="http://schemas.microsoft.com/office/drawing/2014/main" id="{14B681CB-7BF1-7931-6F31-020E9DC3F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2259" y="2005081"/>
            <a:ext cx="3808865" cy="3392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5F57523B-3E80-B2C1-34BC-ECD332A18E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2049" y="119417"/>
            <a:ext cx="1889076" cy="1889076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3A82EA04-3B67-E79A-2441-3EB243266466}"/>
              </a:ext>
            </a:extLst>
          </p:cNvPr>
          <p:cNvSpPr txBox="1"/>
          <p:nvPr/>
        </p:nvSpPr>
        <p:spPr>
          <a:xfrm>
            <a:off x="4313941" y="5916304"/>
            <a:ext cx="35641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dirty="0">
                <a:solidFill>
                  <a:srgbClr val="00B0F0"/>
                </a:solidFill>
              </a:rPr>
              <a:t>e-mail: okosovoda@okosovoda.com</a:t>
            </a:r>
          </a:p>
          <a:p>
            <a:pPr algn="ctr"/>
            <a:r>
              <a:rPr lang="hu-HU" dirty="0">
                <a:solidFill>
                  <a:srgbClr val="00B0F0"/>
                </a:solidFill>
              </a:rPr>
              <a:t>web: www.okosovoda.com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615467B2-2660-F6BE-03C7-DAB727688D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9076" cy="188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7803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978A2E-508D-24A1-EC14-C8E30A4ED4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E3E0BF99-1424-2B28-6EED-0CA1E2EF7D25}"/>
              </a:ext>
            </a:extLst>
          </p:cNvPr>
          <p:cNvSpPr txBox="1"/>
          <p:nvPr/>
        </p:nvSpPr>
        <p:spPr>
          <a:xfrm>
            <a:off x="2088108" y="518614"/>
            <a:ext cx="3666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>
                <a:solidFill>
                  <a:srgbClr val="F77A09"/>
                </a:solidFill>
              </a:rPr>
              <a:t>Miért hatásos a </a:t>
            </a:r>
            <a:r>
              <a:rPr lang="hu-HU" sz="2400" b="1" dirty="0" err="1">
                <a:solidFill>
                  <a:srgbClr val="F77A09"/>
                </a:solidFill>
              </a:rPr>
              <a:t>ChildPitch</a:t>
            </a:r>
            <a:r>
              <a:rPr lang="hu-HU" sz="2400" b="1" dirty="0">
                <a:solidFill>
                  <a:srgbClr val="F77A09"/>
                </a:solidFill>
              </a:rPr>
              <a:t>?</a:t>
            </a:r>
            <a:endParaRPr lang="hu-HU" sz="2400" dirty="0">
              <a:solidFill>
                <a:srgbClr val="F77A09"/>
              </a:solidFill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D69231E6-010F-C308-FB93-C531B409F165}"/>
              </a:ext>
            </a:extLst>
          </p:cNvPr>
          <p:cNvSpPr txBox="1"/>
          <p:nvPr/>
        </p:nvSpPr>
        <p:spPr>
          <a:xfrm>
            <a:off x="1616124" y="2008493"/>
            <a:ext cx="55011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hu-HU" sz="2000" b="1" dirty="0">
                <a:solidFill>
                  <a:schemeClr val="accent5">
                    <a:lumMod val="50000"/>
                  </a:schemeClr>
                </a:solidFill>
              </a:rPr>
              <a:t>Rövid és fókuszált</a:t>
            </a:r>
            <a:r>
              <a:rPr lang="hu-HU" sz="2000" dirty="0">
                <a:solidFill>
                  <a:schemeClr val="accent5">
                    <a:lumMod val="50000"/>
                  </a:schemeClr>
                </a:solidFill>
              </a:rPr>
              <a:t>: egyetlen ötlet bemutatása 3–5 percben</a:t>
            </a:r>
          </a:p>
          <a:p>
            <a:pPr lvl="0"/>
            <a:endParaRPr lang="hu-HU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 lvl="0"/>
            <a:r>
              <a:rPr lang="hu-HU" sz="2000" b="1" dirty="0">
                <a:solidFill>
                  <a:schemeClr val="accent5">
                    <a:lumMod val="50000"/>
                  </a:schemeClr>
                </a:solidFill>
              </a:rPr>
              <a:t>Inspiráló</a:t>
            </a:r>
            <a:r>
              <a:rPr lang="hu-HU" sz="2000" dirty="0">
                <a:solidFill>
                  <a:schemeClr val="accent5">
                    <a:lumMod val="50000"/>
                  </a:schemeClr>
                </a:solidFill>
              </a:rPr>
              <a:t>: más pedagógusok is gyorsan átvehetik</a:t>
            </a:r>
          </a:p>
          <a:p>
            <a:pPr lvl="0"/>
            <a:endParaRPr lang="hu-HU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 lvl="0"/>
            <a:r>
              <a:rPr lang="hu-HU" sz="2000" b="1" dirty="0">
                <a:solidFill>
                  <a:schemeClr val="accent5">
                    <a:lumMod val="50000"/>
                  </a:schemeClr>
                </a:solidFill>
              </a:rPr>
              <a:t>Közösségi tudásmegosztás</a:t>
            </a:r>
            <a:r>
              <a:rPr lang="hu-HU" sz="2000" dirty="0">
                <a:solidFill>
                  <a:schemeClr val="accent5">
                    <a:lumMod val="50000"/>
                  </a:schemeClr>
                </a:solidFill>
              </a:rPr>
              <a:t>: mindenki hozzátehet valamit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8021C6A6-7816-EB1B-23C7-EBE9F8B23B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2049" y="119417"/>
            <a:ext cx="1889076" cy="1889076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7A5B7C6B-76C5-5CFA-93CA-F7B9FE651B38}"/>
              </a:ext>
            </a:extLst>
          </p:cNvPr>
          <p:cNvSpPr txBox="1"/>
          <p:nvPr/>
        </p:nvSpPr>
        <p:spPr>
          <a:xfrm>
            <a:off x="4313941" y="5916304"/>
            <a:ext cx="35641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dirty="0">
                <a:solidFill>
                  <a:srgbClr val="00B0F0"/>
                </a:solidFill>
              </a:rPr>
              <a:t>e-mail: okosovoda@okosovoda.com</a:t>
            </a:r>
          </a:p>
          <a:p>
            <a:pPr algn="ctr"/>
            <a:r>
              <a:rPr lang="hu-HU" dirty="0">
                <a:solidFill>
                  <a:srgbClr val="00B0F0"/>
                </a:solidFill>
              </a:rPr>
              <a:t>web: www.okosovoda.com</a:t>
            </a: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FE316887-985C-2BAB-BCC7-27E784B21A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712" y="2008493"/>
            <a:ext cx="4575413" cy="3050275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CFCCAD6D-8B76-1420-F798-C23888A9C1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9076" cy="188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9293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2F0B7D-8A8A-D7F7-2333-A36D17F412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1CB682B1-7B4B-4CE5-0BB6-4B727986A9FC}"/>
              </a:ext>
            </a:extLst>
          </p:cNvPr>
          <p:cNvSpPr txBox="1"/>
          <p:nvPr/>
        </p:nvSpPr>
        <p:spPr>
          <a:xfrm>
            <a:off x="2088108" y="518614"/>
            <a:ext cx="1209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>
                <a:solidFill>
                  <a:srgbClr val="F77A09"/>
                </a:solidFill>
              </a:rPr>
              <a:t>Felhívás</a:t>
            </a:r>
            <a:endParaRPr lang="hu-HU" sz="2400" dirty="0">
              <a:solidFill>
                <a:srgbClr val="F77A09"/>
              </a:solidFill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4ED875C3-3C3F-F578-CBBF-2616417190C1}"/>
              </a:ext>
            </a:extLst>
          </p:cNvPr>
          <p:cNvSpPr txBox="1"/>
          <p:nvPr/>
        </p:nvSpPr>
        <p:spPr>
          <a:xfrm>
            <a:off x="1616124" y="2008493"/>
            <a:ext cx="59993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hu-HU" sz="2000" dirty="0">
                <a:solidFill>
                  <a:schemeClr val="accent5">
                    <a:lumMod val="50000"/>
                  </a:schemeClr>
                </a:solidFill>
              </a:rPr>
              <a:t>Az MI az óvodában akkor lehet érték, ha az óvodapedagógus aktívan értelmezi és közösségi élménnyé formálja.</a:t>
            </a:r>
            <a:br>
              <a:rPr lang="hu-HU" sz="2000" dirty="0">
                <a:solidFill>
                  <a:schemeClr val="accent5">
                    <a:lumMod val="50000"/>
                  </a:schemeClr>
                </a:solidFill>
              </a:rPr>
            </a:br>
            <a:endParaRPr lang="hu-HU" sz="2000" dirty="0">
              <a:solidFill>
                <a:schemeClr val="accent5">
                  <a:lumMod val="50000"/>
                </a:schemeClr>
              </a:solidFill>
            </a:endParaRPr>
          </a:p>
          <a:p>
            <a:pPr lvl="0"/>
            <a:r>
              <a:rPr lang="hu-HU" sz="2000" b="1" dirty="0">
                <a:solidFill>
                  <a:schemeClr val="accent5">
                    <a:lumMod val="50000"/>
                  </a:schemeClr>
                </a:solidFill>
              </a:rPr>
              <a:t>Kérdés hozzátok:</a:t>
            </a:r>
            <a:br>
              <a:rPr lang="hu-HU" sz="20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hu-HU" sz="2000" dirty="0">
                <a:solidFill>
                  <a:schemeClr val="accent5">
                    <a:lumMod val="50000"/>
                  </a:schemeClr>
                </a:solidFill>
              </a:rPr>
              <a:t>Milyen digitális vagy játékos innovációt mutatnátok be a saját </a:t>
            </a:r>
            <a:r>
              <a:rPr lang="hu-HU" sz="2000" dirty="0" err="1">
                <a:solidFill>
                  <a:schemeClr val="accent5">
                    <a:lumMod val="50000"/>
                  </a:schemeClr>
                </a:solidFill>
              </a:rPr>
              <a:t>ChildPitch-etekben</a:t>
            </a:r>
            <a:r>
              <a:rPr lang="hu-HU" sz="2000" dirty="0">
                <a:solidFill>
                  <a:schemeClr val="accent5">
                    <a:lumMod val="50000"/>
                  </a:schemeClr>
                </a:solidFill>
              </a:rPr>
              <a:t>?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20A0B4FD-1A6D-472C-CE15-8A4401E054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2049" y="119417"/>
            <a:ext cx="1889076" cy="1889076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412BCE40-E124-C745-BCC7-8191EE36E76B}"/>
              </a:ext>
            </a:extLst>
          </p:cNvPr>
          <p:cNvSpPr txBox="1"/>
          <p:nvPr/>
        </p:nvSpPr>
        <p:spPr>
          <a:xfrm>
            <a:off x="4313941" y="5916304"/>
            <a:ext cx="35641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dirty="0">
                <a:solidFill>
                  <a:srgbClr val="00B0F0"/>
                </a:solidFill>
              </a:rPr>
              <a:t>e-mail: okosovoda@okosovoda.com</a:t>
            </a:r>
          </a:p>
          <a:p>
            <a:pPr algn="ctr"/>
            <a:r>
              <a:rPr lang="hu-HU" dirty="0">
                <a:solidFill>
                  <a:srgbClr val="00B0F0"/>
                </a:solidFill>
              </a:rPr>
              <a:t>web: www.okosovoda.com</a:t>
            </a: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B058A234-BC4E-1CFA-D347-44EDB3382E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059" y="2008493"/>
            <a:ext cx="4083066" cy="3817782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E2E10930-302C-6FE6-FA72-992B727427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9076" cy="188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1448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BE3749-7AC7-2837-6367-11C5DBE072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B610E898-563E-E9C6-B0BD-1EFDB0970E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4166F906-BF61-5AE6-7816-C94290599D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2049" y="119417"/>
            <a:ext cx="1889076" cy="1889076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9941C1F4-98AD-C8CA-8338-A9664A5A81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9076" cy="188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91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257</Words>
  <Application>Microsoft Office PowerPoint</Application>
  <PresentationFormat>Szélesvásznú</PresentationFormat>
  <Paragraphs>40</Paragraphs>
  <Slides>7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Office-téma</vt:lpstr>
      <vt:lpstr>Kis kezek – nagy algoritmusok: MI az óvodai nevelésben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Istvan Piroth</dc:creator>
  <cp:lastModifiedBy>Istvan Piroth</cp:lastModifiedBy>
  <cp:revision>9</cp:revision>
  <dcterms:created xsi:type="dcterms:W3CDTF">2025-09-13T13:56:24Z</dcterms:created>
  <dcterms:modified xsi:type="dcterms:W3CDTF">2025-09-22T21:04:31Z</dcterms:modified>
</cp:coreProperties>
</file>