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70" r:id="rId5"/>
    <p:sldId id="258" r:id="rId6"/>
    <p:sldId id="259" r:id="rId7"/>
    <p:sldId id="260" r:id="rId8"/>
    <p:sldId id="261" r:id="rId9"/>
    <p:sldId id="271" r:id="rId10"/>
    <p:sldId id="262" r:id="rId11"/>
    <p:sldId id="263" r:id="rId12"/>
    <p:sldId id="268" r:id="rId13"/>
    <p:sldId id="265" r:id="rId14"/>
    <p:sldId id="264" r:id="rId15"/>
    <p:sldId id="269" r:id="rId16"/>
    <p:sldId id="266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cal_user\Desktop\&#205;R&#193;S\PMSZ%20KONF\PMSZ%20kon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cal_user\Desktop\&#205;R&#193;S\PMSZ%20KONF\PMSZ%20kon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Óvodapedagógusok véleménye a digitális eszközök szerepéről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C5-40AD-AFC1-B6E9CEB5CA9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C5-40AD-AFC1-B6E9CEB5CA9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C5-40AD-AFC1-B6E9CEB5CA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2B56C8C-7E86-49C2-9F20-DAFFD992A0B5}" type="VALUE">
                      <a:rPr lang="en-US"/>
                      <a:pPr/>
                      <a:t>[ÉRTÉK]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C5-40AD-AFC1-B6E9CEB5CA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25 %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9C5-40AD-AFC1-B6E9CEB5CA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279A10B-17E1-46A4-9AF7-83BCBB90786C}" type="VALUE">
                      <a:rPr lang="en-US"/>
                      <a:pPr/>
                      <a:t>[ÉRTÉK]</a:t>
                    </a:fld>
                    <a:r>
                      <a:rPr lang="en-US" baseline="0"/>
                      <a:t>;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9C5-40AD-AFC1-B6E9CEB5CA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Munka1!$B$2:$B$4</c:f>
              <c:strCache>
                <c:ptCount val="3"/>
                <c:pt idx="0">
                  <c:v>Támogatja, ha mértékkel használják</c:v>
                </c:pt>
                <c:pt idx="1">
                  <c:v>Nem releváns/semleges</c:v>
                </c:pt>
                <c:pt idx="2">
                  <c:v>Kockázatos, mert háttérbe szorítja az élő interakciókat</c:v>
                </c:pt>
              </c:strCache>
            </c:strRef>
          </c:cat>
          <c:val>
            <c:numRef>
              <c:f>Munka1!$C$2:$C$4</c:f>
              <c:numCache>
                <c:formatCode>0%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C5-40AD-AFC1-B6E9CEB5CA9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dirty="0" err="1"/>
              <a:t>EdTech</a:t>
            </a:r>
            <a:r>
              <a:rPr lang="hu-HU" dirty="0"/>
              <a:t>  piaci potenciál </a:t>
            </a:r>
          </a:p>
        </c:rich>
      </c:tx>
      <c:layout>
        <c:manualLayout>
          <c:xMode val="edge"/>
          <c:yMode val="edge"/>
          <c:x val="0.36173388425584635"/>
          <c:y val="1.8258428648960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ln w="3175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Munka1!$B$24:$B$26</c:f>
              <c:strCache>
                <c:ptCount val="3"/>
                <c:pt idx="0">
                  <c:v>pedagógusok, akik már most használnak digitális eszközöket pedagógiai célokra</c:v>
                </c:pt>
                <c:pt idx="1">
                  <c:v>szülői kereslet óvodáskorú gyermekeknek szánt digitális alkalmazások iránt</c:v>
                </c:pt>
                <c:pt idx="2">
                  <c:v>éves globális növekedési ráta az EdTech piacon (koragyermekkori szegmens)</c:v>
                </c:pt>
              </c:strCache>
            </c:strRef>
          </c:cat>
          <c:val>
            <c:numRef>
              <c:f>Munka1!$C$24:$C$26</c:f>
              <c:numCache>
                <c:formatCode>0%</c:formatCode>
                <c:ptCount val="3"/>
                <c:pt idx="0">
                  <c:v>0.4</c:v>
                </c:pt>
                <c:pt idx="1">
                  <c:v>0.35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C-4F7F-A260-BF989BD123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07525199"/>
        <c:axId val="707528559"/>
      </c:barChart>
      <c:catAx>
        <c:axId val="707525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07528559"/>
        <c:crosses val="autoZero"/>
        <c:auto val="1"/>
        <c:lblAlgn val="ctr"/>
        <c:lblOffset val="100"/>
        <c:noMultiLvlLbl val="0"/>
      </c:catAx>
      <c:valAx>
        <c:axId val="7075285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07525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800" b="0">
          <a:ln w="3175">
            <a:solidFill>
              <a:schemeClr val="tx1"/>
            </a:solidFill>
          </a:ln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E6FA1-2E2C-4CF0-B3FF-B4500159FC32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DF4040FB-BD8E-4CCF-93A3-EB3961BD6306}">
      <dgm:prSet phldrT="[Szöveg]" custT="1"/>
      <dgm:spPr/>
      <dgm:t>
        <a:bodyPr/>
        <a:lstStyle/>
        <a:p>
          <a:r>
            <a:rPr lang="hu-HU" sz="1800" b="1" dirty="0" err="1"/>
            <a:t>ChildTech</a:t>
          </a:r>
          <a:endParaRPr lang="hu-HU" sz="1800" b="1" dirty="0"/>
        </a:p>
        <a:p>
          <a:r>
            <a:rPr lang="hu-HU" sz="1800" b="1" dirty="0" err="1"/>
            <a:t>Lab</a:t>
          </a:r>
          <a:endParaRPr lang="hu-HU" sz="1800" b="1" dirty="0"/>
        </a:p>
      </dgm:t>
    </dgm:pt>
    <dgm:pt modelId="{F9E4F0E4-0CC0-4A35-A01D-297145749EA3}" type="parTrans" cxnId="{CF48B5B1-50F9-446B-90EC-F5162E118C9C}">
      <dgm:prSet/>
      <dgm:spPr/>
      <dgm:t>
        <a:bodyPr/>
        <a:lstStyle/>
        <a:p>
          <a:endParaRPr lang="hu-HU" sz="1800" b="1"/>
        </a:p>
      </dgm:t>
    </dgm:pt>
    <dgm:pt modelId="{06C1ECD1-23E6-44B0-9B9B-F6DF1803BB2C}" type="sibTrans" cxnId="{CF48B5B1-50F9-446B-90EC-F5162E118C9C}">
      <dgm:prSet/>
      <dgm:spPr/>
      <dgm:t>
        <a:bodyPr/>
        <a:lstStyle/>
        <a:p>
          <a:endParaRPr lang="hu-HU" sz="1800" b="1"/>
        </a:p>
      </dgm:t>
    </dgm:pt>
    <dgm:pt modelId="{563ED2CA-22FE-4E6B-8BD7-8A82A2CF4B61}">
      <dgm:prSet phldrT="[Szöveg]" custT="1"/>
      <dgm:spPr/>
      <dgm:t>
        <a:bodyPr/>
        <a:lstStyle/>
        <a:p>
          <a:r>
            <a:rPr lang="hu-HU" sz="1800" b="1" dirty="0"/>
            <a:t>Pedagógia</a:t>
          </a:r>
        </a:p>
      </dgm:t>
    </dgm:pt>
    <dgm:pt modelId="{69392EE5-9F83-486B-87EB-3930B13FBBEB}" type="parTrans" cxnId="{64DBE4CC-B027-45DF-BE60-FC1CE297FDB0}">
      <dgm:prSet custT="1"/>
      <dgm:spPr/>
      <dgm:t>
        <a:bodyPr/>
        <a:lstStyle/>
        <a:p>
          <a:endParaRPr lang="hu-HU" sz="1800" b="1"/>
        </a:p>
      </dgm:t>
    </dgm:pt>
    <dgm:pt modelId="{48A29B30-2A61-46E2-8A2D-222FB15A8A7F}" type="sibTrans" cxnId="{64DBE4CC-B027-45DF-BE60-FC1CE297FDB0}">
      <dgm:prSet/>
      <dgm:spPr/>
      <dgm:t>
        <a:bodyPr/>
        <a:lstStyle/>
        <a:p>
          <a:endParaRPr lang="hu-HU" sz="1800" b="1"/>
        </a:p>
      </dgm:t>
    </dgm:pt>
    <dgm:pt modelId="{6DADDCAB-6B11-4BBE-9254-2356416D9290}">
      <dgm:prSet phldrT="[Szöveg]" custT="1"/>
      <dgm:spPr/>
      <dgm:t>
        <a:bodyPr/>
        <a:lstStyle/>
        <a:p>
          <a:r>
            <a:rPr lang="hu-HU" sz="1800" b="1" dirty="0"/>
            <a:t>Technoló-</a:t>
          </a:r>
          <a:r>
            <a:rPr lang="hu-HU" sz="1800" b="1" dirty="0" err="1"/>
            <a:t>gia</a:t>
          </a:r>
          <a:endParaRPr lang="hu-HU" sz="1800" b="1" dirty="0"/>
        </a:p>
      </dgm:t>
    </dgm:pt>
    <dgm:pt modelId="{1BEB6572-FD38-42BA-9909-15A60CEC984E}" type="parTrans" cxnId="{DACD6483-7227-4B15-8D30-26994D6C4FA0}">
      <dgm:prSet custT="1"/>
      <dgm:spPr/>
      <dgm:t>
        <a:bodyPr/>
        <a:lstStyle/>
        <a:p>
          <a:endParaRPr lang="hu-HU" sz="1800" b="1"/>
        </a:p>
      </dgm:t>
    </dgm:pt>
    <dgm:pt modelId="{02BA90AB-7A57-48DA-972D-6D35AA49FC0F}" type="sibTrans" cxnId="{DACD6483-7227-4B15-8D30-26994D6C4FA0}">
      <dgm:prSet/>
      <dgm:spPr/>
      <dgm:t>
        <a:bodyPr/>
        <a:lstStyle/>
        <a:p>
          <a:endParaRPr lang="hu-HU" sz="1800" b="1"/>
        </a:p>
      </dgm:t>
    </dgm:pt>
    <dgm:pt modelId="{E96FEC75-E1E8-4005-8BE1-E74C2F02783B}">
      <dgm:prSet phldrT="[Szöveg]" custT="1"/>
      <dgm:spPr/>
      <dgm:t>
        <a:bodyPr/>
        <a:lstStyle/>
        <a:p>
          <a:r>
            <a:rPr lang="hu-HU" sz="1800" b="1" dirty="0"/>
            <a:t>Üzlet</a:t>
          </a:r>
        </a:p>
      </dgm:t>
    </dgm:pt>
    <dgm:pt modelId="{561672AF-3741-461D-BF86-13189D686D0A}" type="parTrans" cxnId="{A471B2CE-5220-4AF2-ACEB-0BB212788CF8}">
      <dgm:prSet custT="1"/>
      <dgm:spPr/>
      <dgm:t>
        <a:bodyPr/>
        <a:lstStyle/>
        <a:p>
          <a:endParaRPr lang="hu-HU" sz="1800" b="1"/>
        </a:p>
      </dgm:t>
    </dgm:pt>
    <dgm:pt modelId="{558E50FA-AC4D-4FC7-ADC5-2F2E610E34A6}" type="sibTrans" cxnId="{A471B2CE-5220-4AF2-ACEB-0BB212788CF8}">
      <dgm:prSet/>
      <dgm:spPr/>
      <dgm:t>
        <a:bodyPr/>
        <a:lstStyle/>
        <a:p>
          <a:endParaRPr lang="hu-HU" sz="1800" b="1"/>
        </a:p>
      </dgm:t>
    </dgm:pt>
    <dgm:pt modelId="{2773D4D5-BFD0-451E-9716-4BDAF72E9BA0}">
      <dgm:prSet phldrT="[Szöveg]" custT="1"/>
      <dgm:spPr/>
      <dgm:t>
        <a:bodyPr/>
        <a:lstStyle/>
        <a:p>
          <a:r>
            <a:rPr lang="hu-HU" sz="1800" b="1" dirty="0" err="1"/>
            <a:t>Pszicholó-gia</a:t>
          </a:r>
          <a:endParaRPr lang="hu-HU" sz="1800" b="1" dirty="0"/>
        </a:p>
      </dgm:t>
    </dgm:pt>
    <dgm:pt modelId="{E57D6C02-AFC3-42E8-8CCA-0275AD8D2FD4}" type="parTrans" cxnId="{4873FB3E-1742-4286-BCEF-BB563AE527F5}">
      <dgm:prSet custT="1"/>
      <dgm:spPr/>
      <dgm:t>
        <a:bodyPr/>
        <a:lstStyle/>
        <a:p>
          <a:endParaRPr lang="hu-HU" sz="1800" b="1"/>
        </a:p>
      </dgm:t>
    </dgm:pt>
    <dgm:pt modelId="{D19DDAC6-FFC8-49C2-8B11-76E690D8417E}" type="sibTrans" cxnId="{4873FB3E-1742-4286-BCEF-BB563AE527F5}">
      <dgm:prSet/>
      <dgm:spPr/>
      <dgm:t>
        <a:bodyPr/>
        <a:lstStyle/>
        <a:p>
          <a:endParaRPr lang="hu-HU" sz="1800" b="1"/>
        </a:p>
      </dgm:t>
    </dgm:pt>
    <dgm:pt modelId="{C2F31947-E805-47C7-A226-84E294536A07}" type="pres">
      <dgm:prSet presAssocID="{DE4E6FA1-2E2C-4CF0-B3FF-B4500159FC3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CA72E1-070B-496B-BBA1-3756565363E9}" type="pres">
      <dgm:prSet presAssocID="{DF4040FB-BD8E-4CCF-93A3-EB3961BD6306}" presName="centerShape" presStyleLbl="node0" presStyleIdx="0" presStyleCnt="1"/>
      <dgm:spPr/>
    </dgm:pt>
    <dgm:pt modelId="{8E1B193B-F444-4033-A35D-0D59AEAEB4E2}" type="pres">
      <dgm:prSet presAssocID="{69392EE5-9F83-486B-87EB-3930B13FBBEB}" presName="parTrans" presStyleLbl="sibTrans2D1" presStyleIdx="0" presStyleCnt="4"/>
      <dgm:spPr/>
    </dgm:pt>
    <dgm:pt modelId="{D188371A-4C00-4BF5-85CC-4AA4FC3A4607}" type="pres">
      <dgm:prSet presAssocID="{69392EE5-9F83-486B-87EB-3930B13FBBEB}" presName="connectorText" presStyleLbl="sibTrans2D1" presStyleIdx="0" presStyleCnt="4"/>
      <dgm:spPr/>
    </dgm:pt>
    <dgm:pt modelId="{B892F3B5-2867-4C26-A3EA-36FCB96A26AD}" type="pres">
      <dgm:prSet presAssocID="{563ED2CA-22FE-4E6B-8BD7-8A82A2CF4B61}" presName="node" presStyleLbl="node1" presStyleIdx="0" presStyleCnt="4">
        <dgm:presLayoutVars>
          <dgm:bulletEnabled val="1"/>
        </dgm:presLayoutVars>
      </dgm:prSet>
      <dgm:spPr/>
    </dgm:pt>
    <dgm:pt modelId="{C587A0C6-B09A-40BA-8098-70058EEC54AA}" type="pres">
      <dgm:prSet presAssocID="{1BEB6572-FD38-42BA-9909-15A60CEC984E}" presName="parTrans" presStyleLbl="sibTrans2D1" presStyleIdx="1" presStyleCnt="4"/>
      <dgm:spPr/>
    </dgm:pt>
    <dgm:pt modelId="{E1B01C29-675E-4D4D-8EDF-9037B0726303}" type="pres">
      <dgm:prSet presAssocID="{1BEB6572-FD38-42BA-9909-15A60CEC984E}" presName="connectorText" presStyleLbl="sibTrans2D1" presStyleIdx="1" presStyleCnt="4"/>
      <dgm:spPr/>
    </dgm:pt>
    <dgm:pt modelId="{AD8E9D9D-E0F2-4D11-91ED-8BCA724DCD9C}" type="pres">
      <dgm:prSet presAssocID="{6DADDCAB-6B11-4BBE-9254-2356416D9290}" presName="node" presStyleLbl="node1" presStyleIdx="1" presStyleCnt="4">
        <dgm:presLayoutVars>
          <dgm:bulletEnabled val="1"/>
        </dgm:presLayoutVars>
      </dgm:prSet>
      <dgm:spPr/>
    </dgm:pt>
    <dgm:pt modelId="{DC995130-CA40-4240-BCD6-77B11FCD4185}" type="pres">
      <dgm:prSet presAssocID="{561672AF-3741-461D-BF86-13189D686D0A}" presName="parTrans" presStyleLbl="sibTrans2D1" presStyleIdx="2" presStyleCnt="4"/>
      <dgm:spPr/>
    </dgm:pt>
    <dgm:pt modelId="{41CE500D-CCD1-46F4-9C2F-8EA043D5F272}" type="pres">
      <dgm:prSet presAssocID="{561672AF-3741-461D-BF86-13189D686D0A}" presName="connectorText" presStyleLbl="sibTrans2D1" presStyleIdx="2" presStyleCnt="4"/>
      <dgm:spPr/>
    </dgm:pt>
    <dgm:pt modelId="{D7E52B41-AD6A-4A54-B7E4-9898F1A3EDB4}" type="pres">
      <dgm:prSet presAssocID="{E96FEC75-E1E8-4005-8BE1-E74C2F02783B}" presName="node" presStyleLbl="node1" presStyleIdx="2" presStyleCnt="4">
        <dgm:presLayoutVars>
          <dgm:bulletEnabled val="1"/>
        </dgm:presLayoutVars>
      </dgm:prSet>
      <dgm:spPr/>
    </dgm:pt>
    <dgm:pt modelId="{C2AE2426-F7C3-457A-947B-43B78BD93B9A}" type="pres">
      <dgm:prSet presAssocID="{E57D6C02-AFC3-42E8-8CCA-0275AD8D2FD4}" presName="parTrans" presStyleLbl="sibTrans2D1" presStyleIdx="3" presStyleCnt="4"/>
      <dgm:spPr/>
    </dgm:pt>
    <dgm:pt modelId="{1E818C48-1850-4559-9E60-8E858E25E5AD}" type="pres">
      <dgm:prSet presAssocID="{E57D6C02-AFC3-42E8-8CCA-0275AD8D2FD4}" presName="connectorText" presStyleLbl="sibTrans2D1" presStyleIdx="3" presStyleCnt="4"/>
      <dgm:spPr/>
    </dgm:pt>
    <dgm:pt modelId="{C886E70F-CEF5-45A2-8A9B-163718209504}" type="pres">
      <dgm:prSet presAssocID="{2773D4D5-BFD0-451E-9716-4BDAF72E9BA0}" presName="node" presStyleLbl="node1" presStyleIdx="3" presStyleCnt="4">
        <dgm:presLayoutVars>
          <dgm:bulletEnabled val="1"/>
        </dgm:presLayoutVars>
      </dgm:prSet>
      <dgm:spPr/>
    </dgm:pt>
  </dgm:ptLst>
  <dgm:cxnLst>
    <dgm:cxn modelId="{C406E505-85F9-4BA5-8707-E53575CEC029}" type="presOf" srcId="{E57D6C02-AFC3-42E8-8CCA-0275AD8D2FD4}" destId="{C2AE2426-F7C3-457A-947B-43B78BD93B9A}" srcOrd="0" destOrd="0" presId="urn:microsoft.com/office/officeart/2005/8/layout/radial5"/>
    <dgm:cxn modelId="{C464C024-1DD6-4B7F-BFFE-B8A4834D48FB}" type="presOf" srcId="{1BEB6572-FD38-42BA-9909-15A60CEC984E}" destId="{E1B01C29-675E-4D4D-8EDF-9037B0726303}" srcOrd="1" destOrd="0" presId="urn:microsoft.com/office/officeart/2005/8/layout/radial5"/>
    <dgm:cxn modelId="{3CBC4336-18BD-4A7C-8FC2-B742A1A6F5D3}" type="presOf" srcId="{561672AF-3741-461D-BF86-13189D686D0A}" destId="{41CE500D-CCD1-46F4-9C2F-8EA043D5F272}" srcOrd="1" destOrd="0" presId="urn:microsoft.com/office/officeart/2005/8/layout/radial5"/>
    <dgm:cxn modelId="{4873FB3E-1742-4286-BCEF-BB563AE527F5}" srcId="{DF4040FB-BD8E-4CCF-93A3-EB3961BD6306}" destId="{2773D4D5-BFD0-451E-9716-4BDAF72E9BA0}" srcOrd="3" destOrd="0" parTransId="{E57D6C02-AFC3-42E8-8CCA-0275AD8D2FD4}" sibTransId="{D19DDAC6-FFC8-49C2-8B11-76E690D8417E}"/>
    <dgm:cxn modelId="{9020985B-A3AC-437C-8A5F-22881F4B6589}" type="presOf" srcId="{E57D6C02-AFC3-42E8-8CCA-0275AD8D2FD4}" destId="{1E818C48-1850-4559-9E60-8E858E25E5AD}" srcOrd="1" destOrd="0" presId="urn:microsoft.com/office/officeart/2005/8/layout/radial5"/>
    <dgm:cxn modelId="{C9097F4D-D6D9-4BEF-AA96-11C3E4102C05}" type="presOf" srcId="{69392EE5-9F83-486B-87EB-3930B13FBBEB}" destId="{D188371A-4C00-4BF5-85CC-4AA4FC3A4607}" srcOrd="1" destOrd="0" presId="urn:microsoft.com/office/officeart/2005/8/layout/radial5"/>
    <dgm:cxn modelId="{CA297B4E-5EA7-4EEF-8548-9A1EBF7F4880}" type="presOf" srcId="{DF4040FB-BD8E-4CCF-93A3-EB3961BD6306}" destId="{24CA72E1-070B-496B-BBA1-3756565363E9}" srcOrd="0" destOrd="0" presId="urn:microsoft.com/office/officeart/2005/8/layout/radial5"/>
    <dgm:cxn modelId="{F1824454-1617-421A-B5C1-F16086C65EEB}" type="presOf" srcId="{6DADDCAB-6B11-4BBE-9254-2356416D9290}" destId="{AD8E9D9D-E0F2-4D11-91ED-8BCA724DCD9C}" srcOrd="0" destOrd="0" presId="urn:microsoft.com/office/officeart/2005/8/layout/radial5"/>
    <dgm:cxn modelId="{DD85DC75-17EF-4556-9A93-8D25BD4E60AF}" type="presOf" srcId="{1BEB6572-FD38-42BA-9909-15A60CEC984E}" destId="{C587A0C6-B09A-40BA-8098-70058EEC54AA}" srcOrd="0" destOrd="0" presId="urn:microsoft.com/office/officeart/2005/8/layout/radial5"/>
    <dgm:cxn modelId="{37725B7E-5DE8-4E6F-BBA8-AD13F4B3E259}" type="presOf" srcId="{561672AF-3741-461D-BF86-13189D686D0A}" destId="{DC995130-CA40-4240-BCD6-77B11FCD4185}" srcOrd="0" destOrd="0" presId="urn:microsoft.com/office/officeart/2005/8/layout/radial5"/>
    <dgm:cxn modelId="{DACD6483-7227-4B15-8D30-26994D6C4FA0}" srcId="{DF4040FB-BD8E-4CCF-93A3-EB3961BD6306}" destId="{6DADDCAB-6B11-4BBE-9254-2356416D9290}" srcOrd="1" destOrd="0" parTransId="{1BEB6572-FD38-42BA-9909-15A60CEC984E}" sibTransId="{02BA90AB-7A57-48DA-972D-6D35AA49FC0F}"/>
    <dgm:cxn modelId="{05747887-A18E-4E4C-997A-747074DD2173}" type="presOf" srcId="{69392EE5-9F83-486B-87EB-3930B13FBBEB}" destId="{8E1B193B-F444-4033-A35D-0D59AEAEB4E2}" srcOrd="0" destOrd="0" presId="urn:microsoft.com/office/officeart/2005/8/layout/radial5"/>
    <dgm:cxn modelId="{CF48B5B1-50F9-446B-90EC-F5162E118C9C}" srcId="{DE4E6FA1-2E2C-4CF0-B3FF-B4500159FC32}" destId="{DF4040FB-BD8E-4CCF-93A3-EB3961BD6306}" srcOrd="0" destOrd="0" parTransId="{F9E4F0E4-0CC0-4A35-A01D-297145749EA3}" sibTransId="{06C1ECD1-23E6-44B0-9B9B-F6DF1803BB2C}"/>
    <dgm:cxn modelId="{2B6929B9-AC6B-4B09-87BC-71B701A3AEC9}" type="presOf" srcId="{563ED2CA-22FE-4E6B-8BD7-8A82A2CF4B61}" destId="{B892F3B5-2867-4C26-A3EA-36FCB96A26AD}" srcOrd="0" destOrd="0" presId="urn:microsoft.com/office/officeart/2005/8/layout/radial5"/>
    <dgm:cxn modelId="{07B4B8BA-D12C-4092-A210-128646918BEF}" type="presOf" srcId="{DE4E6FA1-2E2C-4CF0-B3FF-B4500159FC32}" destId="{C2F31947-E805-47C7-A226-84E294536A07}" srcOrd="0" destOrd="0" presId="urn:microsoft.com/office/officeart/2005/8/layout/radial5"/>
    <dgm:cxn modelId="{719BC9C1-B74B-4665-9F69-51301FE9EF7C}" type="presOf" srcId="{2773D4D5-BFD0-451E-9716-4BDAF72E9BA0}" destId="{C886E70F-CEF5-45A2-8A9B-163718209504}" srcOrd="0" destOrd="0" presId="urn:microsoft.com/office/officeart/2005/8/layout/radial5"/>
    <dgm:cxn modelId="{7977B4CA-EA44-4F3C-8B1F-F2E435B31E6C}" type="presOf" srcId="{E96FEC75-E1E8-4005-8BE1-E74C2F02783B}" destId="{D7E52B41-AD6A-4A54-B7E4-9898F1A3EDB4}" srcOrd="0" destOrd="0" presId="urn:microsoft.com/office/officeart/2005/8/layout/radial5"/>
    <dgm:cxn modelId="{64DBE4CC-B027-45DF-BE60-FC1CE297FDB0}" srcId="{DF4040FB-BD8E-4CCF-93A3-EB3961BD6306}" destId="{563ED2CA-22FE-4E6B-8BD7-8A82A2CF4B61}" srcOrd="0" destOrd="0" parTransId="{69392EE5-9F83-486B-87EB-3930B13FBBEB}" sibTransId="{48A29B30-2A61-46E2-8A2D-222FB15A8A7F}"/>
    <dgm:cxn modelId="{A471B2CE-5220-4AF2-ACEB-0BB212788CF8}" srcId="{DF4040FB-BD8E-4CCF-93A3-EB3961BD6306}" destId="{E96FEC75-E1E8-4005-8BE1-E74C2F02783B}" srcOrd="2" destOrd="0" parTransId="{561672AF-3741-461D-BF86-13189D686D0A}" sibTransId="{558E50FA-AC4D-4FC7-ADC5-2F2E610E34A6}"/>
    <dgm:cxn modelId="{3D7D1D74-1A34-47D8-BB72-D28AEABBF4CE}" type="presParOf" srcId="{C2F31947-E805-47C7-A226-84E294536A07}" destId="{24CA72E1-070B-496B-BBA1-3756565363E9}" srcOrd="0" destOrd="0" presId="urn:microsoft.com/office/officeart/2005/8/layout/radial5"/>
    <dgm:cxn modelId="{085F162A-74EC-4166-B2FA-26C8A74EA5AB}" type="presParOf" srcId="{C2F31947-E805-47C7-A226-84E294536A07}" destId="{8E1B193B-F444-4033-A35D-0D59AEAEB4E2}" srcOrd="1" destOrd="0" presId="urn:microsoft.com/office/officeart/2005/8/layout/radial5"/>
    <dgm:cxn modelId="{E7D0B1EF-EE80-4759-8435-0CEC259D9A6C}" type="presParOf" srcId="{8E1B193B-F444-4033-A35D-0D59AEAEB4E2}" destId="{D188371A-4C00-4BF5-85CC-4AA4FC3A4607}" srcOrd="0" destOrd="0" presId="urn:microsoft.com/office/officeart/2005/8/layout/radial5"/>
    <dgm:cxn modelId="{5F726E38-1C38-49D3-A8B9-6EA79E1A8F28}" type="presParOf" srcId="{C2F31947-E805-47C7-A226-84E294536A07}" destId="{B892F3B5-2867-4C26-A3EA-36FCB96A26AD}" srcOrd="2" destOrd="0" presId="urn:microsoft.com/office/officeart/2005/8/layout/radial5"/>
    <dgm:cxn modelId="{93F9D1B6-F4CA-4634-8D56-2A1EDB39F0E0}" type="presParOf" srcId="{C2F31947-E805-47C7-A226-84E294536A07}" destId="{C587A0C6-B09A-40BA-8098-70058EEC54AA}" srcOrd="3" destOrd="0" presId="urn:microsoft.com/office/officeart/2005/8/layout/radial5"/>
    <dgm:cxn modelId="{09148902-BCBE-49AB-BF79-A9E7D0817651}" type="presParOf" srcId="{C587A0C6-B09A-40BA-8098-70058EEC54AA}" destId="{E1B01C29-675E-4D4D-8EDF-9037B0726303}" srcOrd="0" destOrd="0" presId="urn:microsoft.com/office/officeart/2005/8/layout/radial5"/>
    <dgm:cxn modelId="{E6F70E7D-1050-4AA6-858A-2C9D86C9361F}" type="presParOf" srcId="{C2F31947-E805-47C7-A226-84E294536A07}" destId="{AD8E9D9D-E0F2-4D11-91ED-8BCA724DCD9C}" srcOrd="4" destOrd="0" presId="urn:microsoft.com/office/officeart/2005/8/layout/radial5"/>
    <dgm:cxn modelId="{4D798EC0-393D-406A-B4C7-D76CE4ED0487}" type="presParOf" srcId="{C2F31947-E805-47C7-A226-84E294536A07}" destId="{DC995130-CA40-4240-BCD6-77B11FCD4185}" srcOrd="5" destOrd="0" presId="urn:microsoft.com/office/officeart/2005/8/layout/radial5"/>
    <dgm:cxn modelId="{8DF91BC8-3405-45D5-B74C-B797FD5C6AAC}" type="presParOf" srcId="{DC995130-CA40-4240-BCD6-77B11FCD4185}" destId="{41CE500D-CCD1-46F4-9C2F-8EA043D5F272}" srcOrd="0" destOrd="0" presId="urn:microsoft.com/office/officeart/2005/8/layout/radial5"/>
    <dgm:cxn modelId="{A32429E2-FA1A-4364-B866-F917EFB2E5A0}" type="presParOf" srcId="{C2F31947-E805-47C7-A226-84E294536A07}" destId="{D7E52B41-AD6A-4A54-B7E4-9898F1A3EDB4}" srcOrd="6" destOrd="0" presId="urn:microsoft.com/office/officeart/2005/8/layout/radial5"/>
    <dgm:cxn modelId="{4FA5344A-8A01-4AA3-9C3C-54FE31FD47DA}" type="presParOf" srcId="{C2F31947-E805-47C7-A226-84E294536A07}" destId="{C2AE2426-F7C3-457A-947B-43B78BD93B9A}" srcOrd="7" destOrd="0" presId="urn:microsoft.com/office/officeart/2005/8/layout/radial5"/>
    <dgm:cxn modelId="{086E3961-642E-4B1B-97B4-FF0FD78887F6}" type="presParOf" srcId="{C2AE2426-F7C3-457A-947B-43B78BD93B9A}" destId="{1E818C48-1850-4559-9E60-8E858E25E5AD}" srcOrd="0" destOrd="0" presId="urn:microsoft.com/office/officeart/2005/8/layout/radial5"/>
    <dgm:cxn modelId="{E7268437-D04E-4969-8E80-CA161B5CC9E3}" type="presParOf" srcId="{C2F31947-E805-47C7-A226-84E294536A07}" destId="{C886E70F-CEF5-45A2-8A9B-16371820950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A72E1-070B-496B-BBA1-3756565363E9}">
      <dsp:nvSpPr>
        <dsp:cNvPr id="0" name=""/>
        <dsp:cNvSpPr/>
      </dsp:nvSpPr>
      <dsp:spPr>
        <a:xfrm>
          <a:off x="3553916" y="2286116"/>
          <a:ext cx="1629767" cy="16297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 err="1"/>
            <a:t>ChildTech</a:t>
          </a:r>
          <a:endParaRPr lang="hu-HU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 err="1"/>
            <a:t>Lab</a:t>
          </a:r>
          <a:endParaRPr lang="hu-HU" sz="1800" b="1" kern="1200" dirty="0"/>
        </a:p>
      </dsp:txBody>
      <dsp:txXfrm>
        <a:off x="3792590" y="2524790"/>
        <a:ext cx="1152419" cy="1152419"/>
      </dsp:txXfrm>
    </dsp:sp>
    <dsp:sp modelId="{8E1B193B-F444-4033-A35D-0D59AEAEB4E2}">
      <dsp:nvSpPr>
        <dsp:cNvPr id="0" name=""/>
        <dsp:cNvSpPr/>
      </dsp:nvSpPr>
      <dsp:spPr>
        <a:xfrm rot="16200000">
          <a:off x="4195477" y="1691843"/>
          <a:ext cx="346645" cy="5541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b="1" kern="1200"/>
        </a:p>
      </dsp:txBody>
      <dsp:txXfrm>
        <a:off x="4247474" y="1854664"/>
        <a:ext cx="242652" cy="332472"/>
      </dsp:txXfrm>
    </dsp:sp>
    <dsp:sp modelId="{B892F3B5-2867-4C26-A3EA-36FCB96A26AD}">
      <dsp:nvSpPr>
        <dsp:cNvPr id="0" name=""/>
        <dsp:cNvSpPr/>
      </dsp:nvSpPr>
      <dsp:spPr>
        <a:xfrm>
          <a:off x="3553916" y="2301"/>
          <a:ext cx="1629767" cy="16297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Pedagógia</a:t>
          </a:r>
        </a:p>
      </dsp:txBody>
      <dsp:txXfrm>
        <a:off x="3792590" y="240975"/>
        <a:ext cx="1152419" cy="1152419"/>
      </dsp:txXfrm>
    </dsp:sp>
    <dsp:sp modelId="{C587A0C6-B09A-40BA-8098-70058EEC54AA}">
      <dsp:nvSpPr>
        <dsp:cNvPr id="0" name=""/>
        <dsp:cNvSpPr/>
      </dsp:nvSpPr>
      <dsp:spPr>
        <a:xfrm>
          <a:off x="5327573" y="2823939"/>
          <a:ext cx="346645" cy="5541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b="1" kern="1200"/>
        </a:p>
      </dsp:txBody>
      <dsp:txXfrm>
        <a:off x="5327573" y="2934763"/>
        <a:ext cx="242652" cy="332472"/>
      </dsp:txXfrm>
    </dsp:sp>
    <dsp:sp modelId="{AD8E9D9D-E0F2-4D11-91ED-8BCA724DCD9C}">
      <dsp:nvSpPr>
        <dsp:cNvPr id="0" name=""/>
        <dsp:cNvSpPr/>
      </dsp:nvSpPr>
      <dsp:spPr>
        <a:xfrm>
          <a:off x="5837730" y="2286116"/>
          <a:ext cx="1629767" cy="1629767"/>
        </a:xfrm>
        <a:prstGeom prst="ellips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Technoló-</a:t>
          </a:r>
          <a:r>
            <a:rPr lang="hu-HU" sz="1800" b="1" kern="1200" dirty="0" err="1"/>
            <a:t>gia</a:t>
          </a:r>
          <a:endParaRPr lang="hu-HU" sz="1800" b="1" kern="1200" dirty="0"/>
        </a:p>
      </dsp:txBody>
      <dsp:txXfrm>
        <a:off x="6076404" y="2524790"/>
        <a:ext cx="1152419" cy="1152419"/>
      </dsp:txXfrm>
    </dsp:sp>
    <dsp:sp modelId="{DC995130-CA40-4240-BCD6-77B11FCD4185}">
      <dsp:nvSpPr>
        <dsp:cNvPr id="0" name=""/>
        <dsp:cNvSpPr/>
      </dsp:nvSpPr>
      <dsp:spPr>
        <a:xfrm rot="5400000">
          <a:off x="4195477" y="3956036"/>
          <a:ext cx="346645" cy="5541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b="1" kern="1200"/>
        </a:p>
      </dsp:txBody>
      <dsp:txXfrm>
        <a:off x="4247474" y="4014864"/>
        <a:ext cx="242652" cy="332472"/>
      </dsp:txXfrm>
    </dsp:sp>
    <dsp:sp modelId="{D7E52B41-AD6A-4A54-B7E4-9898F1A3EDB4}">
      <dsp:nvSpPr>
        <dsp:cNvPr id="0" name=""/>
        <dsp:cNvSpPr/>
      </dsp:nvSpPr>
      <dsp:spPr>
        <a:xfrm>
          <a:off x="3553916" y="4569930"/>
          <a:ext cx="1629767" cy="1629767"/>
        </a:xfrm>
        <a:prstGeom prst="ellips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/>
            <a:t>Üzlet</a:t>
          </a:r>
        </a:p>
      </dsp:txBody>
      <dsp:txXfrm>
        <a:off x="3792590" y="4808604"/>
        <a:ext cx="1152419" cy="1152419"/>
      </dsp:txXfrm>
    </dsp:sp>
    <dsp:sp modelId="{C2AE2426-F7C3-457A-947B-43B78BD93B9A}">
      <dsp:nvSpPr>
        <dsp:cNvPr id="0" name=""/>
        <dsp:cNvSpPr/>
      </dsp:nvSpPr>
      <dsp:spPr>
        <a:xfrm rot="10800000">
          <a:off x="3063380" y="2823939"/>
          <a:ext cx="346645" cy="5541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b="1" kern="1200"/>
        </a:p>
      </dsp:txBody>
      <dsp:txXfrm rot="10800000">
        <a:off x="3167373" y="2934763"/>
        <a:ext cx="242652" cy="332472"/>
      </dsp:txXfrm>
    </dsp:sp>
    <dsp:sp modelId="{C886E70F-CEF5-45A2-8A9B-163718209504}">
      <dsp:nvSpPr>
        <dsp:cNvPr id="0" name=""/>
        <dsp:cNvSpPr/>
      </dsp:nvSpPr>
      <dsp:spPr>
        <a:xfrm>
          <a:off x="1270101" y="2286116"/>
          <a:ext cx="1629767" cy="1629767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 err="1"/>
            <a:t>Pszicholó-gia</a:t>
          </a:r>
          <a:endParaRPr lang="hu-HU" sz="1800" b="1" kern="1200" dirty="0"/>
        </a:p>
      </dsp:txBody>
      <dsp:txXfrm>
        <a:off x="1508775" y="2524790"/>
        <a:ext cx="1152419" cy="1152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06FFE7-C627-F7F0-66EE-646D3D6C5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DBC260-75BE-AA79-3CAD-921E06CCA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785862-4641-3BFD-BCEE-BD2EF40C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286-E2BE-4BD7-85FF-7096FC4D77B1}" type="datetimeFigureOut">
              <a:rPr lang="hu-HU" smtClean="0"/>
              <a:t>2025. 09. 22.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73B3CB-5FAE-B088-AB02-996C83D6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004D2E-034D-6168-AFAF-5CFBD328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223F-8ED7-4166-BEE5-05B4790A3E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88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AB6318-0889-E73E-0429-F9162BAC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F791CAE-1415-FC86-C810-B9BE31CEE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B0D8D3D-C15C-CF96-D3F2-67034D18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286-E2BE-4BD7-85FF-7096FC4D77B1}" type="datetimeFigureOut">
              <a:rPr lang="hu-HU" smtClean="0"/>
              <a:t>2025. 09. 22.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6DD3251-17F2-5367-363C-C1EA3011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E72038D-71E1-CB8D-6D95-CD682EEE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223F-8ED7-4166-BEE5-05B4790A3E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931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B27694F-74E9-A836-631C-8038F1C3E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CA10768-E587-49EF-498F-03E1E5160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596DCE-04BA-6ADD-B1A0-AB7AB01E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286-E2BE-4BD7-85FF-7096FC4D77B1}" type="datetimeFigureOut">
              <a:rPr lang="hu-HU" smtClean="0"/>
              <a:t>2025. 09. 22.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185ABC5-30AC-19EE-8D0F-868EB5A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B8B9B0-CFCE-BF6C-7A23-918209140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223F-8ED7-4166-BEE5-05B4790A3E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41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87CF21-D9BF-FDD2-8016-326F4C70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2C5C48-931C-5617-AED5-3464F3C47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84B918-1C35-53E5-CACA-16C2453D7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286-E2BE-4BD7-85FF-7096FC4D77B1}" type="datetimeFigureOut">
              <a:rPr lang="hu-HU" smtClean="0"/>
              <a:t>2025. 09. 22.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ED992C-385B-0F85-981D-DEA0479D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42231F-E82D-254B-5D26-21417E0E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223F-8ED7-4166-BEE5-05B4790A3E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806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DB9BE4-0944-CF3C-4C52-202E4739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604FDB3-8332-2EF3-A398-764E7D0E1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38415E-9781-3206-C3B6-960FB103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286-E2BE-4BD7-85FF-7096FC4D77B1}" type="datetimeFigureOut">
              <a:rPr lang="hu-HU" smtClean="0"/>
              <a:t>2025. 09. 22.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BFF317-F8FC-5688-CF4F-1DCF1580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F12E8DB-DCC4-BD78-E5F7-DE11EBBC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223F-8ED7-4166-BEE5-05B4790A3E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499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D95CF5-A1AA-8FCE-55D4-50914F83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91F622-9BD5-8099-39CA-0C3FEAE89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F7B9E75-A045-27F6-83B1-0AC3105A2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E6B2B6C-5DDE-786E-2FEB-DB4A7F63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286-E2BE-4BD7-85FF-7096FC4D77B1}" type="datetimeFigureOut">
              <a:rPr lang="hu-HU" smtClean="0"/>
              <a:t>2025. 09. 22.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9AD373D-2E0D-F542-B55C-DA2AF57A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27A423-67F5-76E8-E38D-FE137E3F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223F-8ED7-4166-BEE5-05B4790A3E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8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A0B8A9-276A-B8BD-3FC0-9D88C364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4437870-1A20-8D16-82C2-B24D9DE5C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BAF969C-8566-4B72-28A7-E0F2F09A3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1B94F2-95E0-B38B-5713-A36628D1A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093AC32-54B8-B150-D260-3F7AE3336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DF02DBD-2783-89EB-17E6-803FB06D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286-E2BE-4BD7-85FF-7096FC4D77B1}" type="datetimeFigureOut">
              <a:rPr lang="hu-HU" smtClean="0"/>
              <a:t>2025. 09. 22.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D5E2675-76C7-5BE6-F87C-6A34C73E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9479EBD-A574-FF1D-1B23-4A5A1C5A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223F-8ED7-4166-BEE5-05B4790A3E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23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9ADA0C-50C9-DB67-123C-6454349A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0BC3FFE-A415-7E8D-23DB-385D93AB0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286-E2BE-4BD7-85FF-7096FC4D77B1}" type="datetimeFigureOut">
              <a:rPr lang="hu-HU" smtClean="0"/>
              <a:t>2025. 09. 22.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A1E33EF-2847-B1FC-5D67-A909CDD7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3254137-1DAD-C368-B128-3EF6DED0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223F-8ED7-4166-BEE5-05B4790A3E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25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C8413F0-382D-1F4E-7E76-8C45334A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286-E2BE-4BD7-85FF-7096FC4D77B1}" type="datetimeFigureOut">
              <a:rPr lang="hu-HU" smtClean="0"/>
              <a:t>2025. 09. 22.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2FCB993-3C91-D149-68A1-3A3E5C3A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04BD89E-8FEB-25FC-E307-AC6DB244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223F-8ED7-4166-BEE5-05B4790A3E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462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52A0BD-27E7-85F3-08F5-D4D31ECC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43C58F-E637-0EBE-B6CF-9298F1672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D0660EE-481D-A4F2-54C9-853ACC720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F89D337-E679-2D3B-FC96-3E86DFAD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286-E2BE-4BD7-85FF-7096FC4D77B1}" type="datetimeFigureOut">
              <a:rPr lang="hu-HU" smtClean="0"/>
              <a:t>2025. 09. 22.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CFFBAD5-19FD-A7B9-D6EC-F8B5CE3A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CFB5CF2-203C-14E9-6E73-84F5B940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223F-8ED7-4166-BEE5-05B4790A3E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38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86F760-0DF6-0E83-2457-F38F6408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1EE4C36-99D8-9EFD-52C8-FBDD28715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61B6452-B738-26FC-70DB-B9C5A197A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695F8C9-5A0B-636E-8184-C31109E8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7286-E2BE-4BD7-85FF-7096FC4D77B1}" type="datetimeFigureOut">
              <a:rPr lang="hu-HU" smtClean="0"/>
              <a:t>2025. 09. 22.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10BA0F3-6E85-9C74-A981-279DB98E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AA40D43-BBD6-1D0C-9FD7-C51C199E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223F-8ED7-4166-BEE5-05B4790A3E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08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1B7D2C5-74FC-B910-4578-F258A7C6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C236B96-03C4-761C-DB4F-23167FFF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50E6F1-B77B-33B6-4371-A920445775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7286-E2BE-4BD7-85FF-7096FC4D77B1}" type="datetimeFigureOut">
              <a:rPr lang="hu-HU" smtClean="0"/>
              <a:t>2025. 09. 22.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2A8AAC-FFCD-2324-A26D-05CAFCE70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24779B1-25FF-B929-AA4B-442F3496D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223F-8ED7-4166-BEE5-05B4790A3E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949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iroth.istvan@pirintech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www.okosovod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compedu.dpmk.hu/start.php?id=4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7B3DC99-6C42-0BB8-275C-66DC2C899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889" y="139889"/>
            <a:ext cx="6578221" cy="65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7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2C663-DD6D-D29C-252E-D5300F497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FB8D0E1-97FF-09F5-87AF-4BADF76A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833" cy="132383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2FD8287-74EB-A8A6-63D8-DC75F0E7F88E}"/>
              </a:ext>
            </a:extLst>
          </p:cNvPr>
          <p:cNvSpPr txBox="1"/>
          <p:nvPr/>
        </p:nvSpPr>
        <p:spPr>
          <a:xfrm>
            <a:off x="1323833" y="400377"/>
            <a:ext cx="558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Magyarországon legaktívabb </a:t>
            </a:r>
            <a:r>
              <a:rPr lang="hu-HU" sz="2400" b="1" dirty="0" err="1">
                <a:solidFill>
                  <a:schemeClr val="accent6">
                    <a:lumMod val="75000"/>
                  </a:schemeClr>
                </a:solidFill>
              </a:rPr>
              <a:t>EdTech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 cégek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CE508E6A-1E87-3F07-5CF8-CC12981CD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836399"/>
              </p:ext>
            </p:extLst>
          </p:nvPr>
        </p:nvGraphicFramePr>
        <p:xfrm>
          <a:off x="939800" y="1635205"/>
          <a:ext cx="10515600" cy="31376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0098243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012132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996178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400" kern="100" dirty="0">
                          <a:effectLst/>
                        </a:rPr>
                        <a:t>Célcsoport</a:t>
                      </a:r>
                      <a:endParaRPr lang="hu-H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400" kern="100" dirty="0">
                          <a:effectLst/>
                        </a:rPr>
                        <a:t>Példák</a:t>
                      </a:r>
                      <a:endParaRPr lang="hu-H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400" kern="100" dirty="0">
                          <a:effectLst/>
                        </a:rPr>
                        <a:t>Miért lehetnek megrendelők?</a:t>
                      </a:r>
                      <a:endParaRPr lang="hu-H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5805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400" kern="100">
                          <a:effectLst/>
                        </a:rPr>
                        <a:t>Hazai EdTech startupok</a:t>
                      </a:r>
                      <a:endParaRPr lang="hu-H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400" kern="100" dirty="0">
                          <a:effectLst/>
                        </a:rPr>
                        <a:t>BOOKR Kids, </a:t>
                      </a:r>
                      <a:r>
                        <a:rPr lang="hu-HU" sz="2400" kern="100" dirty="0" err="1">
                          <a:effectLst/>
                        </a:rPr>
                        <a:t>Xeropan</a:t>
                      </a:r>
                      <a:r>
                        <a:rPr lang="hu-HU" sz="2400" kern="100" dirty="0">
                          <a:effectLst/>
                        </a:rPr>
                        <a:t>, Mozaik, </a:t>
                      </a:r>
                      <a:r>
                        <a:rPr lang="hu-HU" sz="2400" kern="100" dirty="0" err="1">
                          <a:effectLst/>
                        </a:rPr>
                        <a:t>Nexius</a:t>
                      </a:r>
                      <a:r>
                        <a:rPr lang="hu-HU" sz="2400" kern="100" dirty="0">
                          <a:effectLst/>
                        </a:rPr>
                        <a:t> Learning</a:t>
                      </a:r>
                      <a:endParaRPr lang="hu-H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400" kern="100">
                          <a:effectLst/>
                        </a:rPr>
                        <a:t>Termékfejlesztési igény; kérdések pedagógusokhoz</a:t>
                      </a:r>
                      <a:endParaRPr lang="hu-H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90041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400" kern="100">
                          <a:effectLst/>
                        </a:rPr>
                        <a:t>E-learning szolgáltatók</a:t>
                      </a:r>
                      <a:endParaRPr lang="hu-H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400" kern="100" dirty="0" err="1">
                          <a:effectLst/>
                        </a:rPr>
                        <a:t>EduBase</a:t>
                      </a:r>
                      <a:r>
                        <a:rPr lang="hu-HU" sz="2400" kern="100" dirty="0">
                          <a:effectLst/>
                        </a:rPr>
                        <a:t>, SKOLL, </a:t>
                      </a:r>
                      <a:r>
                        <a:rPr lang="hu-HU" sz="2400" kern="100" dirty="0" err="1">
                          <a:effectLst/>
                        </a:rPr>
                        <a:t>ARTudásmenedzsment</a:t>
                      </a:r>
                      <a:r>
                        <a:rPr lang="hu-HU" sz="2400" kern="100" dirty="0">
                          <a:effectLst/>
                        </a:rPr>
                        <a:t> stb.</a:t>
                      </a:r>
                      <a:endParaRPr lang="hu-H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400" kern="100">
                          <a:effectLst/>
                        </a:rPr>
                        <a:t>Softveres, LMS fejlesztési igények</a:t>
                      </a:r>
                      <a:endParaRPr lang="hu-H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71996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400" kern="100">
                          <a:effectLst/>
                        </a:rPr>
                        <a:t>Konzultációs cégek</a:t>
                      </a:r>
                      <a:endParaRPr lang="hu-H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400" kern="100" dirty="0" err="1">
                          <a:effectLst/>
                        </a:rPr>
                        <a:t>Edutech</a:t>
                      </a:r>
                      <a:r>
                        <a:rPr lang="hu-HU" sz="2400" kern="100" dirty="0">
                          <a:effectLst/>
                        </a:rPr>
                        <a:t> Hungary</a:t>
                      </a:r>
                      <a:endParaRPr lang="hu-H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400" kern="100" dirty="0">
                          <a:effectLst/>
                        </a:rPr>
                        <a:t>Piaci validációhoz, nemzetközi piacra lépéshez</a:t>
                      </a:r>
                      <a:endParaRPr lang="hu-H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23467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86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C8A29-FE1F-09E1-F4B0-FF8A1DF78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A8A444F-0414-95D0-165D-7CBC36038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833" cy="132383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869C673-B998-F2D8-9C72-8ADAA4FC379A}"/>
              </a:ext>
            </a:extLst>
          </p:cNvPr>
          <p:cNvSpPr txBox="1"/>
          <p:nvPr/>
        </p:nvSpPr>
        <p:spPr>
          <a:xfrm>
            <a:off x="1323833" y="1262418"/>
            <a:ext cx="100788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/>
              <a:t>pedagógusok </a:t>
            </a:r>
            <a:r>
              <a:rPr lang="hu-HU" sz="2400" b="1" dirty="0"/>
              <a:t>digitális kompetenciájának és attitűdjének mérése</a:t>
            </a:r>
            <a:r>
              <a:rPr lang="hu-HU" sz="2400" dirty="0"/>
              <a:t> (kvantitatív felmérések),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b="1" dirty="0"/>
              <a:t>szülői kereslet és fizetési hajlandóság</a:t>
            </a:r>
            <a:r>
              <a:rPr lang="hu-HU" sz="2400" dirty="0"/>
              <a:t> vizsgálata (pl. </a:t>
            </a:r>
            <a:r>
              <a:rPr lang="hu-HU" sz="2400" dirty="0" err="1"/>
              <a:t>freemium</a:t>
            </a:r>
            <a:r>
              <a:rPr lang="hu-HU" sz="2400" dirty="0"/>
              <a:t> </a:t>
            </a:r>
            <a:r>
              <a:rPr lang="hu-HU" sz="2400" dirty="0" err="1"/>
              <a:t>vs</a:t>
            </a:r>
            <a:r>
              <a:rPr lang="hu-HU" sz="2400" dirty="0"/>
              <a:t>. előfizetés),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b="1" dirty="0"/>
              <a:t>intézményi döntéshozatali folyamatok feltérképezése</a:t>
            </a:r>
            <a:r>
              <a:rPr lang="hu-HU" sz="2400" dirty="0"/>
              <a:t> (ki dönt az eszközökről, milyen kritériumok alapján),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b="1" dirty="0"/>
              <a:t>nemzetközi benchmark kutatások</a:t>
            </a:r>
            <a:r>
              <a:rPr lang="hu-HU" sz="2400" dirty="0"/>
              <a:t> (pl. hazai eredmények </a:t>
            </a:r>
            <a:r>
              <a:rPr lang="hu-HU" sz="2400" dirty="0" err="1"/>
              <a:t>vs</a:t>
            </a:r>
            <a:r>
              <a:rPr lang="hu-HU" sz="2400" dirty="0"/>
              <a:t>. EU/TALIS adatok).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0B48999-E3E9-3FDD-841A-B15739B9D20C}"/>
              </a:ext>
            </a:extLst>
          </p:cNvPr>
          <p:cNvSpPr txBox="1"/>
          <p:nvPr/>
        </p:nvSpPr>
        <p:spPr>
          <a:xfrm>
            <a:off x="1318538" y="423824"/>
            <a:ext cx="644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A piackutatók relevánsan kínálható szolgáltatásai</a:t>
            </a:r>
          </a:p>
        </p:txBody>
      </p:sp>
    </p:spTree>
    <p:extLst>
      <p:ext uri="{BB962C8B-B14F-4D97-AF65-F5344CB8AC3E}">
        <p14:creationId xmlns:p14="http://schemas.microsoft.com/office/powerpoint/2010/main" val="390918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3BE21-0E3C-3113-AD8E-6E59B661C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BD199C4C-3DD9-078D-BDF3-EEB012293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833" cy="132383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5CD3427-CA84-3106-AC82-69B2365FDE0C}"/>
              </a:ext>
            </a:extLst>
          </p:cNvPr>
          <p:cNvSpPr txBox="1"/>
          <p:nvPr/>
        </p:nvSpPr>
        <p:spPr>
          <a:xfrm>
            <a:off x="1323833" y="400377"/>
            <a:ext cx="5923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4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EdTech</a:t>
            </a:r>
            <a:r>
              <a:rPr lang="hu-HU" altLang="hu-H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cégek megrendelői potenciál mátrixa</a:t>
            </a:r>
            <a:endParaRPr lang="hu-HU" altLang="hu-HU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0EE11403-7406-3308-CB36-66882FF05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496378"/>
              </p:ext>
            </p:extLst>
          </p:nvPr>
        </p:nvGraphicFramePr>
        <p:xfrm>
          <a:off x="838200" y="1421843"/>
          <a:ext cx="10515600" cy="416978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90813757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526437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7516419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69929826"/>
                    </a:ext>
                  </a:extLst>
                </a:gridCol>
              </a:tblGrid>
              <a:tr h="466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 dirty="0">
                          <a:effectLst/>
                        </a:rPr>
                        <a:t>Időtáv / Potenciál</a:t>
                      </a:r>
                      <a:endParaRPr lang="hu-H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 dirty="0">
                          <a:effectLst/>
                        </a:rPr>
                        <a:t>Magas</a:t>
                      </a:r>
                      <a:endParaRPr lang="hu-H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 dirty="0">
                          <a:effectLst/>
                        </a:rPr>
                        <a:t>Közepes</a:t>
                      </a:r>
                      <a:endParaRPr lang="hu-H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 dirty="0">
                          <a:effectLst/>
                        </a:rPr>
                        <a:t>Alacsony</a:t>
                      </a:r>
                      <a:endParaRPr lang="hu-H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22866287"/>
                  </a:ext>
                </a:extLst>
              </a:tr>
              <a:tr h="1387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>
                          <a:effectLst/>
                        </a:rPr>
                        <a:t>Rövid táv</a:t>
                      </a:r>
                      <a:endParaRPr lang="hu-H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 dirty="0">
                          <a:effectLst/>
                        </a:rPr>
                        <a:t>BOOKR Kids</a:t>
                      </a:r>
                      <a:br>
                        <a:rPr lang="hu-HU" sz="2000" kern="100" dirty="0">
                          <a:effectLst/>
                        </a:rPr>
                      </a:br>
                      <a:r>
                        <a:rPr lang="hu-HU" sz="2000" kern="100" dirty="0">
                          <a:effectLst/>
                        </a:rPr>
                        <a:t>Mozaik Education</a:t>
                      </a:r>
                      <a:br>
                        <a:rPr lang="hu-HU" sz="2000" kern="100" dirty="0">
                          <a:effectLst/>
                        </a:rPr>
                      </a:br>
                      <a:r>
                        <a:rPr lang="hu-HU" sz="2000" kern="100" dirty="0">
                          <a:effectLst/>
                        </a:rPr>
                        <a:t>Microsoft Education</a:t>
                      </a:r>
                      <a:endParaRPr lang="hu-H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 dirty="0">
                          <a:effectLst/>
                        </a:rPr>
                        <a:t>–</a:t>
                      </a:r>
                      <a:endParaRPr lang="hu-H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>
                          <a:effectLst/>
                        </a:rPr>
                        <a:t>–</a:t>
                      </a:r>
                      <a:endParaRPr lang="hu-H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67605528"/>
                  </a:ext>
                </a:extLst>
              </a:tr>
              <a:tr h="1387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>
                          <a:effectLst/>
                        </a:rPr>
                        <a:t>Közép táv</a:t>
                      </a:r>
                      <a:endParaRPr lang="hu-H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>
                          <a:effectLst/>
                        </a:rPr>
                        <a:t>–</a:t>
                      </a:r>
                      <a:endParaRPr lang="hu-H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 dirty="0" err="1">
                          <a:effectLst/>
                        </a:rPr>
                        <a:t>Xeropan</a:t>
                      </a:r>
                      <a:br>
                        <a:rPr lang="hu-HU" sz="2000" kern="100" dirty="0">
                          <a:effectLst/>
                        </a:rPr>
                      </a:br>
                      <a:r>
                        <a:rPr lang="hu-HU" sz="2000" kern="100" dirty="0" err="1">
                          <a:effectLst/>
                        </a:rPr>
                        <a:t>Maker’s</a:t>
                      </a:r>
                      <a:r>
                        <a:rPr lang="hu-HU" sz="2000" kern="100" dirty="0">
                          <a:effectLst/>
                        </a:rPr>
                        <a:t> Red </a:t>
                      </a:r>
                      <a:r>
                        <a:rPr lang="hu-HU" sz="2000" kern="100" dirty="0" err="1">
                          <a:effectLst/>
                        </a:rPr>
                        <a:t>Box</a:t>
                      </a:r>
                      <a:br>
                        <a:rPr lang="hu-HU" sz="2000" kern="100" dirty="0">
                          <a:effectLst/>
                        </a:rPr>
                      </a:br>
                      <a:r>
                        <a:rPr lang="hu-HU" sz="2000" kern="100" dirty="0">
                          <a:effectLst/>
                        </a:rPr>
                        <a:t>Google for Education</a:t>
                      </a:r>
                      <a:endParaRPr lang="hu-H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>
                          <a:effectLst/>
                        </a:rPr>
                        <a:t>–</a:t>
                      </a:r>
                      <a:endParaRPr lang="hu-H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87405805"/>
                  </a:ext>
                </a:extLst>
              </a:tr>
              <a:tr h="927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>
                          <a:effectLst/>
                        </a:rPr>
                        <a:t>Hosszú táv</a:t>
                      </a:r>
                      <a:endParaRPr lang="hu-H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>
                          <a:effectLst/>
                        </a:rPr>
                        <a:t>–</a:t>
                      </a:r>
                      <a:endParaRPr lang="hu-H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 dirty="0">
                          <a:effectLst/>
                        </a:rPr>
                        <a:t>–</a:t>
                      </a:r>
                      <a:endParaRPr lang="hu-H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kern="100" dirty="0" err="1">
                          <a:effectLst/>
                        </a:rPr>
                        <a:t>EduBase</a:t>
                      </a:r>
                      <a:r>
                        <a:rPr lang="hu-HU" sz="2000" kern="100" dirty="0">
                          <a:effectLst/>
                        </a:rPr>
                        <a:t>/</a:t>
                      </a:r>
                      <a:r>
                        <a:rPr lang="hu-HU" sz="2000" kern="100" dirty="0" err="1">
                          <a:effectLst/>
                        </a:rPr>
                        <a:t>Nexius</a:t>
                      </a:r>
                      <a:r>
                        <a:rPr lang="hu-HU" sz="2000" kern="100" dirty="0">
                          <a:effectLst/>
                        </a:rPr>
                        <a:t>/</a:t>
                      </a:r>
                      <a:r>
                        <a:rPr lang="hu-HU" sz="2000" kern="100" dirty="0" err="1">
                          <a:effectLst/>
                        </a:rPr>
                        <a:t>Skoll</a:t>
                      </a:r>
                      <a:br>
                        <a:rPr lang="hu-HU" sz="2000" kern="100" dirty="0">
                          <a:effectLst/>
                        </a:rPr>
                      </a:br>
                      <a:r>
                        <a:rPr lang="hu-HU" sz="2000" kern="100" dirty="0">
                          <a:effectLst/>
                        </a:rPr>
                        <a:t>Apple Education</a:t>
                      </a:r>
                      <a:endParaRPr lang="hu-H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78775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22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A5962-3BEA-FC5C-9F21-DB97E49FB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D50DFE9-F849-DD28-6FCA-19F2856B2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833" cy="132383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4A0241-DC02-F483-ED06-A5D1804F2337}"/>
              </a:ext>
            </a:extLst>
          </p:cNvPr>
          <p:cNvSpPr txBox="1"/>
          <p:nvPr/>
        </p:nvSpPr>
        <p:spPr>
          <a:xfrm>
            <a:off x="1323833" y="400377"/>
            <a:ext cx="1450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Összegzés</a:t>
            </a:r>
            <a:endParaRPr lang="hu-H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A631AA2-FA02-DEBA-12E8-AEA2AB9AAE76}"/>
              </a:ext>
            </a:extLst>
          </p:cNvPr>
          <p:cNvSpPr txBox="1"/>
          <p:nvPr/>
        </p:nvSpPr>
        <p:spPr>
          <a:xfrm>
            <a:off x="1323833" y="1422400"/>
            <a:ext cx="9727121" cy="3543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u-HU" sz="2400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🎓</a:t>
            </a:r>
            <a:r>
              <a:rPr lang="hu-H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Pedagógiai:</a:t>
            </a:r>
            <a:r>
              <a:rPr lang="hu-H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 óvodapedagógusok szerint a digitális eszközök kiegészítik, de nem helyettesítik a személyes nevelői kapcsolatot.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u-HU" sz="2400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💼</a:t>
            </a:r>
            <a:r>
              <a:rPr lang="hu-H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Piaci:</a:t>
            </a:r>
            <a:r>
              <a:rPr lang="hu-H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 óvodapedagógusok az </a:t>
            </a:r>
            <a:r>
              <a:rPr lang="hu-H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ChildTech</a:t>
            </a:r>
            <a:r>
              <a:rPr lang="hu-H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piac kapuőrei és stratégiai partnerei.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u-HU" sz="2400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🌍</a:t>
            </a:r>
            <a:r>
              <a:rPr lang="hu-H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Társadalmi:</a:t>
            </a:r>
            <a:r>
              <a:rPr lang="hu-H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 IKT/MI-használat társadalmi kérdés: a város–vidék különbségek az esélyegyenlőségre is hatnak.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u-HU" sz="2400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📊</a:t>
            </a:r>
            <a:r>
              <a:rPr lang="hu-H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Mátrix:</a:t>
            </a:r>
            <a:r>
              <a:rPr lang="hu-H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Rövid távon a BOOKR Kids, a Mozaik Education és a Microsoft Education a piackutatás legfontosabb potenciális partnerei.</a:t>
            </a:r>
          </a:p>
        </p:txBody>
      </p:sp>
    </p:spTree>
    <p:extLst>
      <p:ext uri="{BB962C8B-B14F-4D97-AF65-F5344CB8AC3E}">
        <p14:creationId xmlns:p14="http://schemas.microsoft.com/office/powerpoint/2010/main" val="94323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A0E5C-DF91-DAE0-1AFC-7B15C5765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DEFE6AB-E1A5-C3FD-347C-F0EAC1DD6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833" cy="132383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40DCBC7-9A05-50E0-AA6B-AB42245BB47C}"/>
              </a:ext>
            </a:extLst>
          </p:cNvPr>
          <p:cNvSpPr txBox="1"/>
          <p:nvPr/>
        </p:nvSpPr>
        <p:spPr>
          <a:xfrm>
            <a:off x="1323833" y="1262418"/>
            <a:ext cx="100788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/>
              <a:t>ChildTechLab</a:t>
            </a:r>
            <a:r>
              <a:rPr lang="hu-HU" sz="2400" b="1" dirty="0"/>
              <a:t> – interdiszciplináris ökoszisztéma</a:t>
            </a:r>
          </a:p>
          <a:p>
            <a:endParaRPr lang="hu-HU" sz="2400" b="1" dirty="0"/>
          </a:p>
          <a:p>
            <a:r>
              <a:rPr lang="hu-HU" sz="2400" dirty="0"/>
              <a:t>🎯 </a:t>
            </a:r>
            <a:r>
              <a:rPr lang="hu-HU" sz="2400" b="1" dirty="0"/>
              <a:t>Piackutatói előny:</a:t>
            </a:r>
            <a:r>
              <a:rPr lang="hu-HU" sz="2400" dirty="0"/>
              <a:t> óvodapedagógusok digitális szokásai</a:t>
            </a:r>
          </a:p>
          <a:p>
            <a:r>
              <a:rPr lang="hu-HU" sz="2400" dirty="0"/>
              <a:t>📊 </a:t>
            </a:r>
            <a:r>
              <a:rPr lang="hu-HU" sz="2400" b="1" dirty="0"/>
              <a:t>Üzleti érték:</a:t>
            </a:r>
            <a:r>
              <a:rPr lang="hu-HU" sz="2400" dirty="0"/>
              <a:t> termékfejlesztés, piaci validáció, bevezetési stratégia</a:t>
            </a:r>
          </a:p>
          <a:p>
            <a:r>
              <a:rPr lang="hu-HU" sz="2400" dirty="0"/>
              <a:t>🌍 </a:t>
            </a:r>
            <a:r>
              <a:rPr lang="hu-HU" sz="2400" b="1" dirty="0"/>
              <a:t>Ökoszisztéma:</a:t>
            </a:r>
            <a:r>
              <a:rPr lang="hu-HU" sz="2400" dirty="0"/>
              <a:t> pedagógia × pszichológia × technológia × üzlet</a:t>
            </a:r>
          </a:p>
          <a:p>
            <a:r>
              <a:rPr lang="hu-HU" sz="2400" dirty="0"/>
              <a:t>🔗 </a:t>
            </a:r>
            <a:r>
              <a:rPr lang="hu-HU" sz="2400" b="1" dirty="0"/>
              <a:t>Híd:</a:t>
            </a:r>
            <a:r>
              <a:rPr lang="hu-HU" sz="2400" dirty="0"/>
              <a:t> kutatás ↔ üzleti döntéshozatal</a:t>
            </a:r>
          </a:p>
          <a:p>
            <a:r>
              <a:rPr lang="hu-HU" sz="2400" dirty="0"/>
              <a:t>🚀 </a:t>
            </a:r>
            <a:r>
              <a:rPr lang="hu-HU" sz="2400" b="1" dirty="0"/>
              <a:t>Innovációs tér:</a:t>
            </a:r>
            <a:r>
              <a:rPr lang="hu-HU" sz="2400" dirty="0"/>
              <a:t> benchmark + partneri együttműködés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F4BB8F4-7500-50CB-52B2-56900D32B3BF}"/>
              </a:ext>
            </a:extLst>
          </p:cNvPr>
          <p:cNvSpPr txBox="1"/>
          <p:nvPr/>
        </p:nvSpPr>
        <p:spPr>
          <a:xfrm>
            <a:off x="1323833" y="400377"/>
            <a:ext cx="314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hu-HU" sz="2400" b="1" dirty="0" err="1">
                <a:solidFill>
                  <a:schemeClr val="accent6">
                    <a:lumMod val="75000"/>
                  </a:schemeClr>
                </a:solidFill>
              </a:rPr>
              <a:t>ChildTechLab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 szerepe</a:t>
            </a:r>
            <a:endParaRPr lang="hu-H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2BDE564-B5F4-E108-7CD2-56A18C7BB67E}"/>
              </a:ext>
            </a:extLst>
          </p:cNvPr>
          <p:cNvSpPr txBox="1"/>
          <p:nvPr/>
        </p:nvSpPr>
        <p:spPr>
          <a:xfrm>
            <a:off x="1529942" y="5133917"/>
            <a:ext cx="9132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hu-HU" sz="2400" b="1" dirty="0" err="1">
                <a:solidFill>
                  <a:schemeClr val="accent6">
                    <a:lumMod val="75000"/>
                  </a:schemeClr>
                </a:solidFill>
              </a:rPr>
              <a:t>ChildTechLab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 hidat alkot az óvodapedagógia és az üzleti világ között.</a:t>
            </a:r>
          </a:p>
        </p:txBody>
      </p:sp>
    </p:spTree>
    <p:extLst>
      <p:ext uri="{BB962C8B-B14F-4D97-AF65-F5344CB8AC3E}">
        <p14:creationId xmlns:p14="http://schemas.microsoft.com/office/powerpoint/2010/main" val="77541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3F684C-F5D8-174C-8C20-2BEA0AAA5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079264"/>
              </p:ext>
            </p:extLst>
          </p:nvPr>
        </p:nvGraphicFramePr>
        <p:xfrm>
          <a:off x="2503956" y="328000"/>
          <a:ext cx="8737600" cy="62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ép 2">
            <a:extLst>
              <a:ext uri="{FF2B5EF4-FFF2-40B4-BE49-F238E27FC236}">
                <a16:creationId xmlns:a16="http://schemas.microsoft.com/office/drawing/2014/main" id="{229B6040-BBEA-2CBB-DABE-5A61610935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323833" cy="132383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81D45A9-15B6-7FD7-F4BA-D6DF3C278588}"/>
              </a:ext>
            </a:extLst>
          </p:cNvPr>
          <p:cNvSpPr txBox="1"/>
          <p:nvPr/>
        </p:nvSpPr>
        <p:spPr>
          <a:xfrm>
            <a:off x="1180123" y="661916"/>
            <a:ext cx="3866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hu-HU" sz="2400" b="1" dirty="0" err="1">
                <a:solidFill>
                  <a:schemeClr val="accent6">
                    <a:lumMod val="75000"/>
                  </a:schemeClr>
                </a:solidFill>
              </a:rPr>
              <a:t>ChildTechLab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 ökoszisztéma</a:t>
            </a:r>
          </a:p>
        </p:txBody>
      </p:sp>
    </p:spTree>
    <p:extLst>
      <p:ext uri="{BB962C8B-B14F-4D97-AF65-F5344CB8AC3E}">
        <p14:creationId xmlns:p14="http://schemas.microsoft.com/office/powerpoint/2010/main" val="1829916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EACCC-68FE-B390-CC0B-99111A88B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931A35F-1A99-86ED-5F23-2543D23E5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833" cy="132383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45054B0-9A6B-C204-F932-19820A473E33}"/>
              </a:ext>
            </a:extLst>
          </p:cNvPr>
          <p:cNvSpPr txBox="1"/>
          <p:nvPr/>
        </p:nvSpPr>
        <p:spPr>
          <a:xfrm>
            <a:off x="808019" y="1323833"/>
            <a:ext cx="33341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hu-HU" sz="2800" b="1" dirty="0">
                <a:solidFill>
                  <a:schemeClr val="accent6">
                    <a:lumMod val="75000"/>
                  </a:schemeClr>
                </a:solidFill>
              </a:rPr>
              <a:t>Köszönöm a figyelmet. </a:t>
            </a:r>
          </a:p>
          <a:p>
            <a:pPr lvl="0" algn="ctr"/>
            <a:endParaRPr lang="hu-H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hu-HU" sz="2800" b="1" dirty="0">
                <a:solidFill>
                  <a:schemeClr val="accent6">
                    <a:lumMod val="75000"/>
                  </a:schemeClr>
                </a:solidFill>
              </a:rPr>
              <a:t>Kérem, tegyék fel kérdéseiket.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A122484-5771-03FF-43E0-24E87B60EB11}"/>
              </a:ext>
            </a:extLst>
          </p:cNvPr>
          <p:cNvSpPr txBox="1"/>
          <p:nvPr/>
        </p:nvSpPr>
        <p:spPr>
          <a:xfrm>
            <a:off x="661916" y="3964507"/>
            <a:ext cx="37585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hlinkClick r:id="rId3"/>
              </a:rPr>
              <a:t>piroth.istvan@pirintech.com</a:t>
            </a:r>
            <a:endParaRPr lang="hu-HU" sz="2400" dirty="0"/>
          </a:p>
          <a:p>
            <a:pPr algn="ctr"/>
            <a:r>
              <a:rPr lang="hu-HU" sz="2400" dirty="0">
                <a:hlinkClick r:id="rId4"/>
              </a:rPr>
              <a:t>www.okosovoda.com</a:t>
            </a:r>
            <a:endParaRPr lang="hu-HU" sz="2400" dirty="0"/>
          </a:p>
          <a:p>
            <a:pPr algn="ctr"/>
            <a:endParaRPr lang="hu-HU" sz="2400" dirty="0"/>
          </a:p>
          <a:p>
            <a:pPr algn="ctr"/>
            <a:endParaRPr lang="hu-HU" sz="24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F303693-139C-929B-2F5B-AE75932FB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738" y="320431"/>
            <a:ext cx="6251436" cy="62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0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AB78DA-A1E5-7733-976C-40E2BEAF6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11422"/>
          </a:xfrm>
        </p:spPr>
        <p:txBody>
          <a:bodyPr>
            <a:normAutofit/>
          </a:bodyPr>
          <a:lstStyle/>
          <a:p>
            <a:r>
              <a:rPr lang="hu-HU" sz="3600" b="1" i="1" dirty="0">
                <a:solidFill>
                  <a:schemeClr val="accent6">
                    <a:lumMod val="75000"/>
                  </a:schemeClr>
                </a:solidFill>
              </a:rPr>
              <a:t>Óvodapedagógusok MI-használatának mérése - </a:t>
            </a:r>
            <a:r>
              <a:rPr lang="hu-HU" sz="3600" b="1" i="1" dirty="0" err="1">
                <a:solidFill>
                  <a:schemeClr val="accent6">
                    <a:lumMod val="75000"/>
                  </a:schemeClr>
                </a:solidFill>
              </a:rPr>
              <a:t>ChildTechLab</a:t>
            </a:r>
            <a:r>
              <a:rPr lang="hu-HU" sz="3600" b="1" i="1" dirty="0">
                <a:solidFill>
                  <a:schemeClr val="accent6">
                    <a:lumMod val="75000"/>
                  </a:schemeClr>
                </a:solidFill>
              </a:rPr>
              <a:t> perspektívák</a:t>
            </a:r>
            <a:endParaRPr lang="hu-H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D03F0E5-794B-1DA0-8BF9-AD815B65B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/>
              <a:t>Piróth</a:t>
            </a:r>
            <a:r>
              <a:rPr lang="hu-HU" dirty="0"/>
              <a:t> István, K+F szakértő (NKFIH)</a:t>
            </a:r>
          </a:p>
          <a:p>
            <a:endParaRPr lang="hu-HU" dirty="0"/>
          </a:p>
          <a:p>
            <a:r>
              <a:rPr lang="hu-HU" dirty="0"/>
              <a:t>Piackutatók Magyarországi Szövetsége Konferencia</a:t>
            </a:r>
          </a:p>
          <a:p>
            <a:r>
              <a:rPr lang="hu-HU" dirty="0"/>
              <a:t>2025.09.24.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D0485AD-33CD-6661-4BBC-4E05FBA8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833" cy="13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8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29F3E1D-9539-4D25-7F5A-39DDA8459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833" cy="132383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A3E0A0D-5D11-BDDD-CBD7-514EA0520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561" y="1482968"/>
            <a:ext cx="5296877" cy="529687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DBB3078-524F-E5E0-2145-160F85716EAF}"/>
              </a:ext>
            </a:extLst>
          </p:cNvPr>
          <p:cNvSpPr txBox="1"/>
          <p:nvPr/>
        </p:nvSpPr>
        <p:spPr>
          <a:xfrm>
            <a:off x="1503586" y="252018"/>
            <a:ext cx="100788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óvoda az a hely, ahová a gyermekek először viszik a kívülről szerzett MI </a:t>
            </a:r>
            <a:r>
              <a:rPr lang="hu-H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hu-HU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lményeiket - az óvodapedagógusok </a:t>
            </a:r>
            <a:r>
              <a:rPr lang="hu-H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MI-használatáról még</a:t>
            </a:r>
            <a:r>
              <a:rPr lang="hu-HU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alig tudunk valamit.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09239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C8DFD-BF50-C29A-BD82-351FA0084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0AC42C3-7376-F936-09D3-6F9AF32C8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833" cy="132383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8AD7572-D0D5-BE93-5152-9C4DA2590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40" y="481058"/>
            <a:ext cx="6580554" cy="645710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D6EA2E1-929F-7574-7CCA-441EA8FB449D}"/>
              </a:ext>
            </a:extLst>
          </p:cNvPr>
          <p:cNvSpPr txBox="1"/>
          <p:nvPr/>
        </p:nvSpPr>
        <p:spPr>
          <a:xfrm>
            <a:off x="1142906" y="1622865"/>
            <a:ext cx="2922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/>
              <a:t>Az óvodapedagógus az IKT-eszközhasználóból a </a:t>
            </a:r>
            <a:r>
              <a:rPr lang="hu-HU" sz="2000" dirty="0" err="1"/>
              <a:t>ChildTech</a:t>
            </a:r>
            <a:r>
              <a:rPr lang="hu-HU" sz="2000" dirty="0"/>
              <a:t>-ökoszisztéma kulcsszereplőjévé válik</a:t>
            </a:r>
            <a:r>
              <a:rPr lang="hu-HU" sz="2400" dirty="0"/>
              <a:t>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7E3E0AB-E566-3E87-C1D9-44229316FAEB}"/>
              </a:ext>
            </a:extLst>
          </p:cNvPr>
          <p:cNvSpPr txBox="1"/>
          <p:nvPr/>
        </p:nvSpPr>
        <p:spPr>
          <a:xfrm flipH="1">
            <a:off x="1221060" y="481058"/>
            <a:ext cx="4953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Melyek a releváns területek?</a:t>
            </a:r>
          </a:p>
        </p:txBody>
      </p:sp>
    </p:spTree>
    <p:extLst>
      <p:ext uri="{BB962C8B-B14F-4D97-AF65-F5344CB8AC3E}">
        <p14:creationId xmlns:p14="http://schemas.microsoft.com/office/powerpoint/2010/main" val="349137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C4D2D-E7EC-5C39-AB3B-69AED9581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BD6BC1C-187D-88E2-D6E1-38F274CB6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833" cy="132383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D935D44-019E-BF58-4BD8-E4E5C0C24F61}"/>
              </a:ext>
            </a:extLst>
          </p:cNvPr>
          <p:cNvSpPr txBox="1"/>
          <p:nvPr/>
        </p:nvSpPr>
        <p:spPr>
          <a:xfrm>
            <a:off x="225189" y="1528550"/>
            <a:ext cx="37919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000" dirty="0"/>
              <a:t>Az iskolai pedagógusok IKT-használata </a:t>
            </a:r>
            <a:r>
              <a:rPr lang="hu-HU" sz="2000" b="1" dirty="0"/>
              <a:t>kutatott</a:t>
            </a:r>
            <a:r>
              <a:rPr lang="hu-HU" sz="2000" dirty="0"/>
              <a:t> (TALIS, </a:t>
            </a:r>
            <a:r>
              <a:rPr lang="hu-HU" sz="2000" dirty="0" err="1"/>
              <a:t>DigCompEdu</a:t>
            </a:r>
            <a:r>
              <a:rPr lang="hu-HU" sz="2000" dirty="0"/>
              <a:t>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000" dirty="0"/>
              <a:t>Az óvodapedagógusok digitális szokásai </a:t>
            </a:r>
            <a:r>
              <a:rPr lang="hu-HU" sz="2000" b="1" dirty="0"/>
              <a:t>fehér folt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000" dirty="0"/>
              <a:t>Az óvoda a </a:t>
            </a:r>
            <a:r>
              <a:rPr lang="hu-HU" sz="2000" b="1" dirty="0"/>
              <a:t>digitális szocializáció első tere</a:t>
            </a:r>
            <a:endParaRPr lang="hu-HU" sz="200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9891746-8A98-B788-1A77-A7C912ED520C}"/>
              </a:ext>
            </a:extLst>
          </p:cNvPr>
          <p:cNvSpPr txBox="1"/>
          <p:nvPr/>
        </p:nvSpPr>
        <p:spPr>
          <a:xfrm>
            <a:off x="1323833" y="400377"/>
            <a:ext cx="3938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Miért az óvodapedagógusok?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64AE7F6-B7B6-87CB-D9CA-0C48743CD80D}"/>
              </a:ext>
            </a:extLst>
          </p:cNvPr>
          <p:cNvSpPr txBox="1"/>
          <p:nvPr/>
        </p:nvSpPr>
        <p:spPr>
          <a:xfrm>
            <a:off x="4291938" y="5730610"/>
            <a:ext cx="458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>
                <a:hlinkClick r:id="rId3"/>
              </a:rPr>
              <a:t>https://digcompedu.dpmk.hu/start.php?id=40</a:t>
            </a:r>
            <a:r>
              <a:rPr lang="hu-HU" u="sng" dirty="0"/>
              <a:t> </a:t>
            </a:r>
            <a:endParaRPr lang="hu-H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56F1ED-6AF6-BC61-49F0-189A5A9E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15" y="1031189"/>
            <a:ext cx="8198886" cy="45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5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3DE95-16AB-FA81-FD8D-B4E9DEB6A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FF59A440-47A3-798D-34F6-15B95B3EC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833" cy="132383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4E5C805-C4F0-6BB2-4518-E45852D26976}"/>
              </a:ext>
            </a:extLst>
          </p:cNvPr>
          <p:cNvSpPr txBox="1"/>
          <p:nvPr/>
        </p:nvSpPr>
        <p:spPr>
          <a:xfrm>
            <a:off x="477672" y="1494430"/>
            <a:ext cx="46179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000" b="1" dirty="0"/>
              <a:t>Pedagógiai okok </a:t>
            </a:r>
            <a:r>
              <a:rPr lang="hu-HU" sz="2000" dirty="0"/>
              <a:t>(szociális-érzelmi fejlődés, biztonságos környezet)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000" b="1" dirty="0"/>
              <a:t>Piaci okok </a:t>
            </a:r>
            <a:r>
              <a:rPr lang="hu-HU" sz="2000" dirty="0"/>
              <a:t>(</a:t>
            </a:r>
            <a:r>
              <a:rPr lang="hu-HU" sz="2000" dirty="0" err="1"/>
              <a:t>EdTech</a:t>
            </a:r>
            <a:r>
              <a:rPr lang="hu-HU" sz="2000" dirty="0"/>
              <a:t> megoldások célcsoportja)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000" b="1" dirty="0"/>
              <a:t>Társadalmi okok </a:t>
            </a:r>
            <a:r>
              <a:rPr lang="hu-HU" sz="2000" dirty="0"/>
              <a:t>(digitális egyenlőtlenségek feltárása)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DA7DD67-9079-7091-40C4-FFF5342220FF}"/>
              </a:ext>
            </a:extLst>
          </p:cNvPr>
          <p:cNvSpPr txBox="1"/>
          <p:nvPr/>
        </p:nvSpPr>
        <p:spPr>
          <a:xfrm>
            <a:off x="1323833" y="400377"/>
            <a:ext cx="325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Miért indokolt a mérés?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BA61311-7C30-3E19-E1CC-F61C49746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415526"/>
              </p:ext>
            </p:extLst>
          </p:nvPr>
        </p:nvGraphicFramePr>
        <p:xfrm>
          <a:off x="4665785" y="862042"/>
          <a:ext cx="6695976" cy="478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0964808E-BA03-B0D7-AB26-AF3230F6E56C}"/>
              </a:ext>
            </a:extLst>
          </p:cNvPr>
          <p:cNvSpPr txBox="1"/>
          <p:nvPr/>
        </p:nvSpPr>
        <p:spPr>
          <a:xfrm>
            <a:off x="4384431" y="5821120"/>
            <a:ext cx="7698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források: OECD Starting Strong </a:t>
            </a:r>
            <a:r>
              <a:rPr lang="hu-HU" i="1" dirty="0" err="1"/>
              <a:t>Survey</a:t>
            </a:r>
            <a:r>
              <a:rPr lang="hu-HU" i="1" dirty="0"/>
              <a:t> (2018), Beták és Szabó-Váradi (2023, Magyarország), </a:t>
            </a:r>
            <a:r>
              <a:rPr lang="hu-HU" i="1" dirty="0" err="1"/>
              <a:t>Aljaberi</a:t>
            </a:r>
            <a:r>
              <a:rPr lang="hu-HU" i="1" dirty="0"/>
              <a:t> (2021, nemzetközi kutatás)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035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8D758-565F-4316-5BF9-FCA7E8201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4F7D684-E0C9-73F2-3A77-26343C38B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833" cy="132383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7F06475-BEB0-DFC6-CB47-F5168EBAFE2C}"/>
              </a:ext>
            </a:extLst>
          </p:cNvPr>
          <p:cNvSpPr txBox="1"/>
          <p:nvPr/>
        </p:nvSpPr>
        <p:spPr>
          <a:xfrm>
            <a:off x="1323833" y="400377"/>
            <a:ext cx="4841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Pedagógusok </a:t>
            </a:r>
            <a:r>
              <a:rPr lang="hu-HU" sz="2400" b="1" dirty="0" err="1">
                <a:solidFill>
                  <a:schemeClr val="accent6">
                    <a:lumMod val="75000"/>
                  </a:schemeClr>
                </a:solidFill>
              </a:rPr>
              <a:t>vs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. óvodapedagógusok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A0116A2B-7C2A-4E3A-EB6A-86B99C23C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797627"/>
              </p:ext>
            </p:extLst>
          </p:nvPr>
        </p:nvGraphicFramePr>
        <p:xfrm>
          <a:off x="1425054" y="862042"/>
          <a:ext cx="10515600" cy="602271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4041098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48761126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10770607"/>
                    </a:ext>
                  </a:extLst>
                </a:gridCol>
              </a:tblGrid>
              <a:tr h="410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 dirty="0">
                          <a:effectLst/>
                        </a:rPr>
                        <a:t>Szempont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 dirty="0">
                          <a:effectLst/>
                        </a:rPr>
                        <a:t>Pedagógusok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 dirty="0">
                          <a:effectLst/>
                        </a:rPr>
                        <a:t>Óvodapedagógusok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70194313"/>
                  </a:ext>
                </a:extLst>
              </a:tr>
              <a:tr h="79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 dirty="0">
                          <a:effectLst/>
                        </a:rPr>
                        <a:t>Kutatási előzmények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>
                          <a:effectLst/>
                        </a:rPr>
                        <a:t>OECD TALIS, EU DigCompEdu, hazai oktatáskutatások bő adatbázissal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>
                          <a:effectLst/>
                        </a:rPr>
                        <a:t>Kevés célzott vizsgálat, Starting Strong / ECEC survey, szórványos hazai pilotok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31860349"/>
                  </a:ext>
                </a:extLst>
              </a:tr>
              <a:tr h="79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>
                          <a:effectLst/>
                        </a:rPr>
                        <a:t>IKT-használat fókusza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>
                          <a:effectLst/>
                        </a:rPr>
                        <a:t>Tanóravezetés, digitális tananyagok, értékelés, adminisztráció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>
                          <a:effectLst/>
                        </a:rPr>
                        <a:t>Játékba ágyazott tanulás, gyermekfejlesztő programok, szülőkkel való digitális kapcsolattartás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4615421"/>
                  </a:ext>
                </a:extLst>
              </a:tr>
              <a:tr h="79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 dirty="0">
                          <a:effectLst/>
                        </a:rPr>
                        <a:t>Piaci relevancia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>
                          <a:effectLst/>
                        </a:rPr>
                        <a:t>Nagy EdTech piac (digitális tananyag, e-napló, LMS rendszerek)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>
                          <a:effectLst/>
                        </a:rPr>
                        <a:t>Feltörekvő szegmens: óvodai applikációk, szülői kommunikációs platformok, digitális portfóliók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32141033"/>
                  </a:ext>
                </a:extLst>
              </a:tr>
              <a:tr h="79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>
                          <a:effectLst/>
                        </a:rPr>
                        <a:t>Digitális kompetencia keret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>
                          <a:effectLst/>
                        </a:rPr>
                        <a:t>Széles körben adaptált DigCompEdu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>
                          <a:effectLst/>
                        </a:rPr>
                        <a:t>DigCompEdu kiterjeszthető, de adaptáció szükséges az óvodai sajátosságokhoz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90726511"/>
                  </a:ext>
                </a:extLst>
              </a:tr>
              <a:tr h="79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>
                          <a:effectLst/>
                        </a:rPr>
                        <a:t>Sajátosságok a mérésben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>
                          <a:effectLst/>
                        </a:rPr>
                        <a:t>Kérdőíves és kvantitatív mérések jól beváltak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>
                          <a:effectLst/>
                        </a:rPr>
                        <a:t>Kvalitatív módszerek is fontosak (attitűd, pedagógiai hit, gyermekvédelmi aggályok)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9360528"/>
                  </a:ext>
                </a:extLst>
              </a:tr>
              <a:tr h="79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>
                          <a:effectLst/>
                        </a:rPr>
                        <a:t>Stratégiai jelentőség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>
                          <a:effectLst/>
                        </a:rPr>
                        <a:t>Digitális oktatás minősége, tanulói teljesítmény közvetlen hatás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800" kern="100" dirty="0">
                          <a:effectLst/>
                        </a:rPr>
                        <a:t>Gyermekek digitális szocializációjának alapjai, szülői elvárások kezelése, digitális biztonság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25099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90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FDAAB-C393-884E-05D0-6719EBF0C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A02917F-A4B2-0462-181F-4949A7CFF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833" cy="132383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AE79FAA-E678-3201-4931-C8E3B37B1550}"/>
              </a:ext>
            </a:extLst>
          </p:cNvPr>
          <p:cNvSpPr txBox="1"/>
          <p:nvPr/>
        </p:nvSpPr>
        <p:spPr>
          <a:xfrm>
            <a:off x="1323833" y="400377"/>
            <a:ext cx="5427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Nemzetközi és hazai kutatási előzmények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AC31093-0A95-E4CA-F5E2-689BD3001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917354"/>
              </p:ext>
            </p:extLst>
          </p:nvPr>
        </p:nvGraphicFramePr>
        <p:xfrm>
          <a:off x="1531815" y="992553"/>
          <a:ext cx="9003323" cy="417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4361D9B7-B2C3-07D6-C417-3C0F866E3142}"/>
              </a:ext>
            </a:extLst>
          </p:cNvPr>
          <p:cNvSpPr txBox="1"/>
          <p:nvPr/>
        </p:nvSpPr>
        <p:spPr>
          <a:xfrm>
            <a:off x="1531815" y="5814646"/>
            <a:ext cx="861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Források: </a:t>
            </a:r>
            <a:r>
              <a:rPr lang="hu-HU" i="1" dirty="0" err="1"/>
              <a:t>HolonIQ</a:t>
            </a:r>
            <a:r>
              <a:rPr lang="hu-HU" i="1" dirty="0"/>
              <a:t> Global </a:t>
            </a:r>
            <a:r>
              <a:rPr lang="hu-HU" i="1" dirty="0" err="1"/>
              <a:t>EdTech</a:t>
            </a:r>
            <a:r>
              <a:rPr lang="hu-HU" i="1" dirty="0"/>
              <a:t> Market </a:t>
            </a:r>
            <a:r>
              <a:rPr lang="hu-HU" i="1" dirty="0" err="1"/>
              <a:t>Report</a:t>
            </a:r>
            <a:r>
              <a:rPr lang="hu-HU" i="1" dirty="0"/>
              <a:t> (2023), </a:t>
            </a:r>
            <a:r>
              <a:rPr lang="hu-HU" i="1" dirty="0" err="1"/>
              <a:t>Bookr</a:t>
            </a:r>
            <a:r>
              <a:rPr lang="hu-HU" i="1" dirty="0"/>
              <a:t> Kids (Magyarország, 2022), </a:t>
            </a:r>
          </a:p>
          <a:p>
            <a:r>
              <a:rPr lang="hu-HU" i="1" dirty="0"/>
              <a:t>Beták &amp; Szabó-Váradi (2023)</a:t>
            </a:r>
          </a:p>
        </p:txBody>
      </p:sp>
    </p:spTree>
    <p:extLst>
      <p:ext uri="{BB962C8B-B14F-4D97-AF65-F5344CB8AC3E}">
        <p14:creationId xmlns:p14="http://schemas.microsoft.com/office/powerpoint/2010/main" val="416099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69641-D145-6A0B-4407-62B0C83F9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B5E1F7F-6109-46F0-E608-C51EE89FA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833" cy="132383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6D401C2D-348E-0501-330E-440D8DB65C95}"/>
              </a:ext>
            </a:extLst>
          </p:cNvPr>
          <p:cNvSpPr txBox="1"/>
          <p:nvPr/>
        </p:nvSpPr>
        <p:spPr>
          <a:xfrm>
            <a:off x="1323833" y="400377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Nemzetközi előrejelzések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2F5C30D-19E2-F03E-6637-314969E28068}"/>
              </a:ext>
            </a:extLst>
          </p:cNvPr>
          <p:cNvSpPr txBox="1"/>
          <p:nvPr/>
        </p:nvSpPr>
        <p:spPr>
          <a:xfrm>
            <a:off x="468923" y="1724210"/>
            <a:ext cx="30870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/>
              <a:t>Az </a:t>
            </a:r>
            <a:r>
              <a:rPr lang="hu-HU" sz="2000" dirty="0" err="1"/>
              <a:t>EdTech</a:t>
            </a:r>
            <a:r>
              <a:rPr lang="hu-HU" sz="2000" dirty="0"/>
              <a:t> piac értéke 2033-ra meghaladhatja a 800 milliárd dollárt – az óvodapedagógusok stratégiai célcsoportként jelennek meg ebben a növekedésben.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88C10F6B-E7FC-41E1-B19A-A441653C2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53" y="1039246"/>
            <a:ext cx="7799848" cy="501397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F4EC56A6-0EFA-A689-31AC-C3201BA1CB32}"/>
              </a:ext>
            </a:extLst>
          </p:cNvPr>
          <p:cNvSpPr txBox="1"/>
          <p:nvPr/>
        </p:nvSpPr>
        <p:spPr>
          <a:xfrm>
            <a:off x="468923" y="4195848"/>
            <a:ext cx="3430954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Források: Grand </a:t>
            </a:r>
            <a:r>
              <a:rPr lang="hu-HU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hu-H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(2024), </a:t>
            </a:r>
            <a:r>
              <a:rPr lang="hu-HU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Technavio</a:t>
            </a:r>
            <a:r>
              <a:rPr lang="hu-H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(2025–2029), </a:t>
            </a:r>
            <a:r>
              <a:rPr lang="hu-HU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Fortune</a:t>
            </a:r>
            <a:r>
              <a:rPr lang="hu-H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Business </a:t>
            </a:r>
            <a:r>
              <a:rPr lang="hu-HU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Insights</a:t>
            </a:r>
            <a:r>
              <a:rPr lang="hu-H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(2024–2032), SN S </a:t>
            </a:r>
            <a:r>
              <a:rPr lang="hu-HU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Insider</a:t>
            </a:r>
            <a:r>
              <a:rPr lang="hu-H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(2023–2032), Research &amp; </a:t>
            </a:r>
            <a:r>
              <a:rPr lang="hu-HU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Markets</a:t>
            </a:r>
            <a:r>
              <a:rPr lang="hu-H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(2023–2029), Market.us (2023–2033)</a:t>
            </a:r>
          </a:p>
        </p:txBody>
      </p:sp>
    </p:spTree>
    <p:extLst>
      <p:ext uri="{BB962C8B-B14F-4D97-AF65-F5344CB8AC3E}">
        <p14:creationId xmlns:p14="http://schemas.microsoft.com/office/powerpoint/2010/main" val="1415215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6275</TotalTime>
  <Words>721</Words>
  <Application>Microsoft Office PowerPoint</Application>
  <PresentationFormat>Szélesvásznú</PresentationFormat>
  <Paragraphs>116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Segoe UI Emoji</vt:lpstr>
      <vt:lpstr>Office-téma</vt:lpstr>
      <vt:lpstr>PowerPoint-bemutató</vt:lpstr>
      <vt:lpstr>Óvodapedagógusok MI-használatának mérése - ChildTechLab perspektívák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Istvan Piroth</dc:creator>
  <cp:lastModifiedBy>Istvan Piroth</cp:lastModifiedBy>
  <cp:revision>27</cp:revision>
  <dcterms:created xsi:type="dcterms:W3CDTF">2025-08-17T04:24:43Z</dcterms:created>
  <dcterms:modified xsi:type="dcterms:W3CDTF">2025-09-22T20:24:36Z</dcterms:modified>
</cp:coreProperties>
</file>